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441" r:id="rId2"/>
    <p:sldId id="693" r:id="rId3"/>
    <p:sldId id="694" r:id="rId4"/>
    <p:sldId id="695" r:id="rId5"/>
    <p:sldId id="697" r:id="rId6"/>
    <p:sldId id="657" r:id="rId7"/>
    <p:sldId id="663" r:id="rId8"/>
    <p:sldId id="704" r:id="rId9"/>
    <p:sldId id="703" r:id="rId10"/>
    <p:sldId id="705" r:id="rId11"/>
    <p:sldId id="666" r:id="rId12"/>
    <p:sldId id="706" r:id="rId13"/>
    <p:sldId id="707" r:id="rId14"/>
    <p:sldId id="708" r:id="rId15"/>
    <p:sldId id="668" r:id="rId16"/>
    <p:sldId id="698" r:id="rId17"/>
    <p:sldId id="700" r:id="rId18"/>
    <p:sldId id="711" r:id="rId19"/>
    <p:sldId id="710" r:id="rId20"/>
    <p:sldId id="714" r:id="rId21"/>
    <p:sldId id="715" r:id="rId22"/>
    <p:sldId id="716" r:id="rId23"/>
    <p:sldId id="712" r:id="rId24"/>
    <p:sldId id="717" r:id="rId25"/>
    <p:sldId id="718" r:id="rId26"/>
    <p:sldId id="720" r:id="rId27"/>
    <p:sldId id="719" r:id="rId28"/>
    <p:sldId id="699" r:id="rId29"/>
    <p:sldId id="701" r:id="rId30"/>
    <p:sldId id="721" r:id="rId31"/>
    <p:sldId id="723" r:id="rId32"/>
    <p:sldId id="722" r:id="rId33"/>
    <p:sldId id="724" r:id="rId34"/>
    <p:sldId id="725" r:id="rId35"/>
    <p:sldId id="727" r:id="rId36"/>
    <p:sldId id="728" r:id="rId37"/>
    <p:sldId id="702" r:id="rId38"/>
    <p:sldId id="487" r:id="rId39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2600"/>
    <a:srgbClr val="3194A4"/>
    <a:srgbClr val="B8B2A9"/>
    <a:srgbClr val="EAEAEA"/>
    <a:srgbClr val="FFFFFF"/>
    <a:srgbClr val="32607D"/>
    <a:srgbClr val="31607D"/>
    <a:srgbClr val="BD081C"/>
    <a:srgbClr val="BF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0" autoAdjust="0"/>
    <p:restoredTop sz="86831" autoAdjust="0"/>
  </p:normalViewPr>
  <p:slideViewPr>
    <p:cSldViewPr snapToGrid="0" snapToObjects="1">
      <p:cViewPr varScale="1">
        <p:scale>
          <a:sx n="72" d="100"/>
          <a:sy n="72" d="100"/>
        </p:scale>
        <p:origin x="168" y="424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9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96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2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Lipophilicity: Experimental results of octanol/water distribution coefficient(</a:t>
            </a:r>
            <a:r>
              <a:rPr lang="en-US" dirty="0" err="1"/>
              <a:t>logD</a:t>
            </a:r>
            <a:r>
              <a:rPr lang="en-US" dirty="0"/>
              <a:t> at pH 7.4).</a:t>
            </a:r>
          </a:p>
          <a:p>
            <a:r>
              <a:rPr lang="en-US" dirty="0"/>
              <a:t>ESOL: Water solubility data(log solubility in mols per </a:t>
            </a:r>
            <a:r>
              <a:rPr lang="en-US" dirty="0" err="1"/>
              <a:t>litre</a:t>
            </a:r>
            <a:r>
              <a:rPr lang="en-US" dirty="0"/>
              <a:t>) for common organic small molecules.</a:t>
            </a:r>
          </a:p>
          <a:p>
            <a:r>
              <a:rPr lang="en-US" dirty="0" err="1"/>
              <a:t>FreeSolv</a:t>
            </a:r>
            <a:r>
              <a:rPr lang="en-US" dirty="0"/>
              <a:t>: Experimental and calculated hydration free energy of small molecules in water.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34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36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microsoft.com/office/2007/relationships/hdphoto" Target="../media/hdphoto9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ogb.stanford.edu/docs/graphprop/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81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0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79.emf"/><Relationship Id="rId15" Type="http://schemas.openxmlformats.org/officeDocument/2006/relationships/image" Target="../media/image90.png"/><Relationship Id="rId10" Type="http://schemas.openxmlformats.org/officeDocument/2006/relationships/image" Target="../media/image78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82.emf"/><Relationship Id="rId12" Type="http://schemas.openxmlformats.org/officeDocument/2006/relationships/image" Target="../media/image91.png"/><Relationship Id="rId17" Type="http://schemas.openxmlformats.org/officeDocument/2006/relationships/image" Target="../media/image9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emf"/><Relationship Id="rId11" Type="http://schemas.openxmlformats.org/officeDocument/2006/relationships/image" Target="../media/image103.png"/><Relationship Id="rId5" Type="http://schemas.openxmlformats.org/officeDocument/2006/relationships/image" Target="../media/image84.emf"/><Relationship Id="rId15" Type="http://schemas.openxmlformats.org/officeDocument/2006/relationships/image" Target="../media/image81.emf"/><Relationship Id="rId4" Type="http://schemas.openxmlformats.org/officeDocument/2006/relationships/image" Target="../media/image83.emf"/><Relationship Id="rId14" Type="http://schemas.openxmlformats.org/officeDocument/2006/relationships/image" Target="../media/image7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83.emf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82.emf"/><Relationship Id="rId7" Type="http://schemas.openxmlformats.org/officeDocument/2006/relationships/image" Target="../media/image109.png"/><Relationship Id="rId12" Type="http://schemas.openxmlformats.org/officeDocument/2006/relationships/image" Target="../media/image8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83.emf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78.emf"/><Relationship Id="rId21" Type="http://schemas.openxmlformats.org/officeDocument/2006/relationships/image" Target="../media/image124.png"/><Relationship Id="rId7" Type="http://schemas.openxmlformats.org/officeDocument/2006/relationships/image" Target="../media/image82.emf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emf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80.emf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85.emf"/><Relationship Id="rId19" Type="http://schemas.openxmlformats.org/officeDocument/2006/relationships/image" Target="../media/image122.png"/><Relationship Id="rId4" Type="http://schemas.openxmlformats.org/officeDocument/2006/relationships/image" Target="../media/image79.emf"/><Relationship Id="rId9" Type="http://schemas.openxmlformats.org/officeDocument/2006/relationships/image" Target="../media/image84.emf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39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389"/>
            <a:ext cx="14630400" cy="273700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Data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Augmentation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for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Graph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 lacking training data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Data Augmentation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: Can you create one additional </a:t>
                </a:r>
                <a:r>
                  <a:rPr lang="en-US" altLang="zh-CN" sz="3200" u="sng" dirty="0">
                    <a:solidFill>
                      <a:schemeClr val="bg2">
                        <a:lumMod val="10000"/>
                      </a:schemeClr>
                    </a:solidFill>
                  </a:rPr>
                  <a:t>negative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example?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Idea: Rationale of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+ Environment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“I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French toast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stone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cold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!”</a:t>
                </a:r>
                <a:endParaRPr lang="en-US" sz="3200" dirty="0"/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apply this idea for graph rationalization and graph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expand training data significantly beyond the 500+ data points.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515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How Rationalization Helps Prediction?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ECCA9-1B04-CA74-72BA-7909E553ACCB}"/>
              </a:ext>
            </a:extLst>
          </p:cNvPr>
          <p:cNvGrpSpPr/>
          <p:nvPr/>
        </p:nvGrpSpPr>
        <p:grpSpPr>
          <a:xfrm>
            <a:off x="2443009" y="3356243"/>
            <a:ext cx="11369982" cy="1828857"/>
            <a:chOff x="1191986" y="3083339"/>
            <a:chExt cx="11369982" cy="182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/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French toast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nice texture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93" t="-17073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/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I’ve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just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got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home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burgers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stone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cold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blipFill>
                  <a:blip r:embed="rId4"/>
                  <a:stretch>
                    <a:fillRect l="-237" t="-13953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925733" y="436413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246987" y="4654610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600580" y="3083339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921834" y="3406941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603501" y="374674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630717" y="3794260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880237" y="3606559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594" y="3603200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D485F8FA-9ACF-DDBA-6DBF-904236EE8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594" y="4132084"/>
              <a:ext cx="706123" cy="294641"/>
            </a:xfrm>
            <a:prstGeom prst="bentConnector3">
              <a:avLst>
                <a:gd name="adj1" fmla="val -873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A817F416-92CE-8EC8-61DD-BBAEC7B2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420" y="4132084"/>
              <a:ext cx="832940" cy="245547"/>
            </a:xfrm>
            <a:prstGeom prst="bentConnector3">
              <a:avLst>
                <a:gd name="adj1" fmla="val 991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1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GREA: Graph Rationale/Environment-based Augmentation</a:t>
            </a:r>
            <a:endParaRPr lang="en-US" sz="40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A1E23E-1F8C-F4F4-675D-A3D342A8B3CC}"/>
              </a:ext>
            </a:extLst>
          </p:cNvPr>
          <p:cNvGrpSpPr/>
          <p:nvPr/>
        </p:nvGrpSpPr>
        <p:grpSpPr>
          <a:xfrm>
            <a:off x="557466" y="1896951"/>
            <a:ext cx="7855991" cy="5805442"/>
            <a:chOff x="557466" y="1896951"/>
            <a:chExt cx="7855991" cy="58054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942CE8-4273-CA44-C46E-4B3A4A7B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66" y="2395092"/>
              <a:ext cx="3200400" cy="162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E0B28E-A1FB-93B2-4D6F-4CD49043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03" y="2149757"/>
              <a:ext cx="1416588" cy="9697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7E9DBD-59C7-CEA1-48B2-5ECD6DEC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730" y="3540560"/>
              <a:ext cx="2544555" cy="13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/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/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blipFill>
                  <a:blip r:embed="rId6"/>
                  <a:stretch>
                    <a:fillRect r="-4706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56FCAC-E260-3C1C-4236-34CAEA2E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6" y="5785179"/>
              <a:ext cx="3200400" cy="13118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DFE4D9-8BF0-EA93-BD3A-B7B7A45A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6161" y="5505017"/>
              <a:ext cx="794060" cy="721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48E085-1DF6-503A-45DF-D1FB2151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730" y="6574744"/>
              <a:ext cx="2604727" cy="1108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/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/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blipFill>
                  <a:blip r:embed="rId11"/>
                  <a:stretch>
                    <a:fillRect r="-470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/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blipFill>
                  <a:blip r:embed="rId12"/>
                  <a:stretch>
                    <a:fillRect r="-3529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/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blipFill>
                  <a:blip r:embed="rId13"/>
                  <a:stretch>
                    <a:fillRect r="-352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1129AB8-B6E2-2DF2-3449-1F01A5BCD132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3757866" y="2525421"/>
              <a:ext cx="999658" cy="681367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ED4F13C-D312-0D9C-0AE2-7063428E5DA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757866" y="3206788"/>
              <a:ext cx="996524" cy="861775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7E4477B2-A4DB-D4A1-7414-5C1FC022821A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 flipV="1">
              <a:off x="3757866" y="5782060"/>
              <a:ext cx="996524" cy="659032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C87BAE6-D7D6-5C00-AB1D-7BAC2FF6C602}"/>
                </a:ext>
              </a:extLst>
            </p:cNvPr>
            <p:cNvCxnSpPr>
              <a:cxnSpLocks/>
              <a:stCxn id="38" idx="3"/>
              <a:endCxn id="46" idx="1"/>
            </p:cNvCxnSpPr>
            <p:nvPr/>
          </p:nvCxnSpPr>
          <p:spPr>
            <a:xfrm>
              <a:off x="3757866" y="6441092"/>
              <a:ext cx="996524" cy="821818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/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blipFill>
                  <a:blip r:embed="rId1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/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blipFill>
                  <a:blip r:embed="rId15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;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95238" r="-101709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95238" r="-1709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186364" r="-10170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186364" r="-1709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5592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286364" r="-10170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286364" r="-1709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CF2740-9828-17EC-3953-1C119832F7BB}"/>
              </a:ext>
            </a:extLst>
          </p:cNvPr>
          <p:cNvGrpSpPr/>
          <p:nvPr/>
        </p:nvGrpSpPr>
        <p:grpSpPr>
          <a:xfrm>
            <a:off x="8306791" y="2634630"/>
            <a:ext cx="6476458" cy="4494407"/>
            <a:chOff x="8306791" y="2634630"/>
            <a:chExt cx="6476458" cy="4494407"/>
          </a:xfrm>
        </p:grpSpPr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8C5C93F-FED6-E322-2A44-5ED144472C5B}"/>
                </a:ext>
              </a:extLst>
            </p:cNvPr>
            <p:cNvCxnSpPr>
              <a:cxnSpLocks/>
              <a:stCxn id="26" idx="3"/>
              <a:endCxn id="72" idx="1"/>
            </p:cNvCxnSpPr>
            <p:nvPr/>
          </p:nvCxnSpPr>
          <p:spPr>
            <a:xfrm>
              <a:off x="8306791" y="2634630"/>
              <a:ext cx="1486781" cy="2327623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A1423F8-556A-CCFF-33F7-49B07F96F9FB}"/>
                </a:ext>
              </a:extLst>
            </p:cNvPr>
            <p:cNvGrpSpPr/>
            <p:nvPr/>
          </p:nvGrpSpPr>
          <p:grpSpPr>
            <a:xfrm>
              <a:off x="9793572" y="4685842"/>
              <a:ext cx="2548175" cy="1755249"/>
              <a:chOff x="10406614" y="5555987"/>
              <a:chExt cx="2548175" cy="175524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127A985-A207-252B-C246-929BCC6B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521319">
                <a:off x="12184939" y="6541386"/>
                <a:ext cx="823268" cy="71643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51A400E-303C-5149-2B6E-41A85A7B8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612" y="5555987"/>
                <a:ext cx="1211982" cy="829679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FBCB4D-9B95-7F85-D36F-D718582E8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06614" y="5635548"/>
                <a:ext cx="1079500" cy="393700"/>
              </a:xfrm>
              <a:prstGeom prst="rect">
                <a:avLst/>
              </a:prstGeom>
            </p:spPr>
          </p:pic>
        </p:grp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302B009D-1341-5AAB-70E2-AB21F41538FF}"/>
                </a:ext>
              </a:extLst>
            </p:cNvPr>
            <p:cNvCxnSpPr>
              <a:cxnSpLocks/>
              <a:stCxn id="41" idx="3"/>
              <a:endCxn id="72" idx="1"/>
            </p:cNvCxnSpPr>
            <p:nvPr/>
          </p:nvCxnSpPr>
          <p:spPr>
            <a:xfrm flipV="1">
              <a:off x="8413457" y="4962253"/>
              <a:ext cx="1380115" cy="2166784"/>
            </a:xfrm>
            <a:prstGeom prst="bentConnector3">
              <a:avLst>
                <a:gd name="adj1" fmla="val 46631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/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BDA654-6770-3931-F7C9-CF24C9AB8C60}"/>
                </a:ext>
              </a:extLst>
            </p:cNvPr>
            <p:cNvSpPr txBox="1"/>
            <p:nvPr/>
          </p:nvSpPr>
          <p:spPr>
            <a:xfrm>
              <a:off x="9417855" y="2696612"/>
              <a:ext cx="53653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Augmentation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by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Environment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Replacement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74DC9A5F-DB02-C111-5E3B-8BCF9E898EE0}"/>
              </a:ext>
            </a:extLst>
          </p:cNvPr>
          <p:cNvSpPr/>
          <p:nvPr/>
        </p:nvSpPr>
        <p:spPr>
          <a:xfrm>
            <a:off x="12398299" y="5998973"/>
            <a:ext cx="591347" cy="484632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Explicit subgraph decoding and encoding is technically challenging!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Implementation: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/>
              <a:t>Latent</a:t>
            </a:r>
            <a:r>
              <a:rPr lang="zh-CN" altLang="en-US" sz="4400" dirty="0"/>
              <a:t> </a:t>
            </a:r>
            <a:r>
              <a:rPr lang="en-US" altLang="zh-CN" sz="4400" dirty="0"/>
              <a:t>Space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669239-CBBB-5C8A-D35B-4F81DB8FD3BD}"/>
              </a:ext>
            </a:extLst>
          </p:cNvPr>
          <p:cNvGrpSpPr/>
          <p:nvPr/>
        </p:nvGrpSpPr>
        <p:grpSpPr>
          <a:xfrm>
            <a:off x="3216312" y="3685910"/>
            <a:ext cx="11010125" cy="3881595"/>
            <a:chOff x="2885232" y="3685910"/>
            <a:chExt cx="11010125" cy="3881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C7E717-CA89-4C62-5CE1-8F4DF6581E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77419" y="5209981"/>
              <a:ext cx="1097280" cy="182880"/>
              <a:chOff x="15373610" y="1770099"/>
              <a:chExt cx="681978" cy="113663"/>
            </a:xfrm>
          </p:grpSpPr>
          <p:sp>
            <p:nvSpPr>
              <p:cNvPr id="56" name="Rectangle 148">
                <a:extLst>
                  <a:ext uri="{FF2B5EF4-FFF2-40B4-BE49-F238E27FC236}">
                    <a16:creationId xmlns:a16="http://schemas.microsoft.com/office/drawing/2014/main" id="{2D7E2FA2-EFFD-463B-64AA-018D30ED3BA8}"/>
                  </a:ext>
                </a:extLst>
              </p:cNvPr>
              <p:cNvSpPr/>
              <p:nvPr/>
            </p:nvSpPr>
            <p:spPr>
              <a:xfrm>
                <a:off x="15373610" y="1770099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Rectangle 149">
                <a:extLst>
                  <a:ext uri="{FF2B5EF4-FFF2-40B4-BE49-F238E27FC236}">
                    <a16:creationId xmlns:a16="http://schemas.microsoft.com/office/drawing/2014/main" id="{F528B36C-7BB0-F463-18BC-BB9728339FBC}"/>
                  </a:ext>
                </a:extLst>
              </p:cNvPr>
              <p:cNvSpPr/>
              <p:nvPr/>
            </p:nvSpPr>
            <p:spPr>
              <a:xfrm>
                <a:off x="15487273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Rectangle 150">
                <a:extLst>
                  <a:ext uri="{FF2B5EF4-FFF2-40B4-BE49-F238E27FC236}">
                    <a16:creationId xmlns:a16="http://schemas.microsoft.com/office/drawing/2014/main" id="{21D6A195-1A60-BA0F-B0C3-1E80FE243294}"/>
                  </a:ext>
                </a:extLst>
              </p:cNvPr>
              <p:cNvSpPr/>
              <p:nvPr/>
            </p:nvSpPr>
            <p:spPr>
              <a:xfrm>
                <a:off x="15600936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Rectangle 151">
                <a:extLst>
                  <a:ext uri="{FF2B5EF4-FFF2-40B4-BE49-F238E27FC236}">
                    <a16:creationId xmlns:a16="http://schemas.microsoft.com/office/drawing/2014/main" id="{B8EA2DD7-687A-F3E0-AEA4-3AAF7CE81CCA}"/>
                  </a:ext>
                </a:extLst>
              </p:cNvPr>
              <p:cNvSpPr/>
              <p:nvPr/>
            </p:nvSpPr>
            <p:spPr>
              <a:xfrm>
                <a:off x="15714599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Rectangle 152">
                <a:extLst>
                  <a:ext uri="{FF2B5EF4-FFF2-40B4-BE49-F238E27FC236}">
                    <a16:creationId xmlns:a16="http://schemas.microsoft.com/office/drawing/2014/main" id="{5E84E9D3-DEEF-8337-FEE5-F8B82B17DAFF}"/>
                  </a:ext>
                </a:extLst>
              </p:cNvPr>
              <p:cNvSpPr/>
              <p:nvPr/>
            </p:nvSpPr>
            <p:spPr>
              <a:xfrm>
                <a:off x="15828262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Rectangle 153">
                <a:extLst>
                  <a:ext uri="{FF2B5EF4-FFF2-40B4-BE49-F238E27FC236}">
                    <a16:creationId xmlns:a16="http://schemas.microsoft.com/office/drawing/2014/main" id="{44083F83-7910-91BC-33BD-F4A690C9CE6F}"/>
                  </a:ext>
                </a:extLst>
              </p:cNvPr>
              <p:cNvSpPr/>
              <p:nvPr/>
            </p:nvSpPr>
            <p:spPr>
              <a:xfrm>
                <a:off x="15941925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A5D3B66-C3B0-1BDF-18B4-B0D5F41AE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1285" y="6644553"/>
              <a:ext cx="1097280" cy="182880"/>
              <a:chOff x="16809169" y="1763097"/>
              <a:chExt cx="681978" cy="113663"/>
            </a:xfrm>
          </p:grpSpPr>
          <p:sp>
            <p:nvSpPr>
              <p:cNvPr id="63" name="Rectangle 148">
                <a:extLst>
                  <a:ext uri="{FF2B5EF4-FFF2-40B4-BE49-F238E27FC236}">
                    <a16:creationId xmlns:a16="http://schemas.microsoft.com/office/drawing/2014/main" id="{AF7C2198-4753-4143-7517-D11E5FF75A8B}"/>
                  </a:ext>
                </a:extLst>
              </p:cNvPr>
              <p:cNvSpPr/>
              <p:nvPr/>
            </p:nvSpPr>
            <p:spPr>
              <a:xfrm>
                <a:off x="16809169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Rectangle 149">
                <a:extLst>
                  <a:ext uri="{FF2B5EF4-FFF2-40B4-BE49-F238E27FC236}">
                    <a16:creationId xmlns:a16="http://schemas.microsoft.com/office/drawing/2014/main" id="{C64F13E3-0106-A378-6949-EE6FE6038CC3}"/>
                  </a:ext>
                </a:extLst>
              </p:cNvPr>
              <p:cNvSpPr/>
              <p:nvPr/>
            </p:nvSpPr>
            <p:spPr>
              <a:xfrm>
                <a:off x="16922832" y="1763097"/>
                <a:ext cx="113663" cy="11366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Rectangle 150">
                <a:extLst>
                  <a:ext uri="{FF2B5EF4-FFF2-40B4-BE49-F238E27FC236}">
                    <a16:creationId xmlns:a16="http://schemas.microsoft.com/office/drawing/2014/main" id="{7F815262-E5CC-B11E-E922-33DC3191BA84}"/>
                  </a:ext>
                </a:extLst>
              </p:cNvPr>
              <p:cNvSpPr/>
              <p:nvPr/>
            </p:nvSpPr>
            <p:spPr>
              <a:xfrm>
                <a:off x="17036495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Rectangle 151">
                <a:extLst>
                  <a:ext uri="{FF2B5EF4-FFF2-40B4-BE49-F238E27FC236}">
                    <a16:creationId xmlns:a16="http://schemas.microsoft.com/office/drawing/2014/main" id="{C459CA2D-F139-B3EF-C21C-961E0E10ED81}"/>
                  </a:ext>
                </a:extLst>
              </p:cNvPr>
              <p:cNvSpPr/>
              <p:nvPr/>
            </p:nvSpPr>
            <p:spPr>
              <a:xfrm>
                <a:off x="17150158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Rectangle 152">
                <a:extLst>
                  <a:ext uri="{FF2B5EF4-FFF2-40B4-BE49-F238E27FC236}">
                    <a16:creationId xmlns:a16="http://schemas.microsoft.com/office/drawing/2014/main" id="{7639391D-AA5D-E200-7985-BB0EAFDAB626}"/>
                  </a:ext>
                </a:extLst>
              </p:cNvPr>
              <p:cNvSpPr/>
              <p:nvPr/>
            </p:nvSpPr>
            <p:spPr>
              <a:xfrm>
                <a:off x="17263821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Rectangle 153">
                <a:extLst>
                  <a:ext uri="{FF2B5EF4-FFF2-40B4-BE49-F238E27FC236}">
                    <a16:creationId xmlns:a16="http://schemas.microsoft.com/office/drawing/2014/main" id="{FFF4AD48-1D74-33E8-F4C1-E4168A514DA0}"/>
                  </a:ext>
                </a:extLst>
              </p:cNvPr>
              <p:cNvSpPr/>
              <p:nvPr/>
            </p:nvSpPr>
            <p:spPr>
              <a:xfrm>
                <a:off x="17377484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/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4D896492-B203-7C8E-DB5C-EBD2836F20BD}"/>
                </a:ext>
              </a:extLst>
            </p:cNvPr>
            <p:cNvSpPr/>
            <p:nvPr/>
          </p:nvSpPr>
          <p:spPr>
            <a:xfrm>
              <a:off x="9164436" y="5055380"/>
              <a:ext cx="1272141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8C016A-8A6A-BBCA-38A4-F7748494EE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14" y="3685910"/>
              <a:ext cx="658854" cy="1347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722F67-396D-BAAA-1C5E-8D03CFF67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276" y="5307609"/>
              <a:ext cx="487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/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Environment-replaced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blipFill>
                  <a:blip r:embed="rId3"/>
                  <a:stretch>
                    <a:fillRect l="-2096" t="-4938" b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/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blipFill>
                  <a:blip r:embed="rId4"/>
                  <a:stretch>
                    <a:fillRect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AC5BE2-5B9C-3FD0-93F5-E0BCCB1D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403" y="7304543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F1AC39-6FC0-D9EA-E12D-085DF51B7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9" y="7304301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95ED9AB-06FD-A8AA-6189-63EF8CD06CDD}"/>
                </a:ext>
              </a:extLst>
            </p:cNvPr>
            <p:cNvSpPr txBox="1"/>
            <p:nvPr/>
          </p:nvSpPr>
          <p:spPr>
            <a:xfrm>
              <a:off x="5005281" y="7014150"/>
              <a:ext cx="5740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4387090-A542-7CAA-ED58-EB239537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554" y="5581553"/>
              <a:ext cx="673364" cy="11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8A5BE00-2753-E6F0-68DC-B4D0EEDBAC99}"/>
              </a:ext>
            </a:extLst>
          </p:cNvPr>
          <p:cNvGrpSpPr/>
          <p:nvPr/>
        </p:nvGrpSpPr>
        <p:grpSpPr>
          <a:xfrm>
            <a:off x="23952" y="2774454"/>
            <a:ext cx="15815365" cy="3525284"/>
            <a:chOff x="-275596" y="2774454"/>
            <a:chExt cx="15815365" cy="35252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2AC1C6-D70D-DD38-622B-3DB1A05A3AEB}"/>
                </a:ext>
              </a:extLst>
            </p:cNvPr>
            <p:cNvGrpSpPr/>
            <p:nvPr/>
          </p:nvGrpSpPr>
          <p:grpSpPr>
            <a:xfrm>
              <a:off x="4195003" y="4857698"/>
              <a:ext cx="1097280" cy="915406"/>
              <a:chOff x="4608434" y="2864031"/>
              <a:chExt cx="1097280" cy="9154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752DCD0-12CD-208B-B86B-6A12CD7BD0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8434" y="2864031"/>
                <a:ext cx="1097280" cy="915406"/>
                <a:chOff x="2443457" y="1577463"/>
                <a:chExt cx="681978" cy="5689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F61EF3-6B48-F313-3418-03AF8385D495}"/>
                    </a:ext>
                  </a:extLst>
                </p:cNvPr>
                <p:cNvSpPr/>
                <p:nvPr/>
              </p:nvSpPr>
              <p:spPr>
                <a:xfrm>
                  <a:off x="2443457" y="1577463"/>
                  <a:ext cx="113663" cy="113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590EBF-9CCF-33C1-E2A4-C04218B359F8}"/>
                    </a:ext>
                  </a:extLst>
                </p:cNvPr>
                <p:cNvSpPr/>
                <p:nvPr/>
              </p:nvSpPr>
              <p:spPr>
                <a:xfrm>
                  <a:off x="2557120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623F503-5E10-7164-CB49-A6AEED32FB17}"/>
                    </a:ext>
                  </a:extLst>
                </p:cNvPr>
                <p:cNvSpPr/>
                <p:nvPr/>
              </p:nvSpPr>
              <p:spPr>
                <a:xfrm>
                  <a:off x="2670783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EDE51C-62B9-5B14-5BEE-D8FCB075F990}"/>
                    </a:ext>
                  </a:extLst>
                </p:cNvPr>
                <p:cNvSpPr/>
                <p:nvPr/>
              </p:nvSpPr>
              <p:spPr>
                <a:xfrm>
                  <a:off x="2784446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171F7F6-E025-BE71-BA4F-920F514F0977}"/>
                    </a:ext>
                  </a:extLst>
                </p:cNvPr>
                <p:cNvSpPr/>
                <p:nvPr/>
              </p:nvSpPr>
              <p:spPr>
                <a:xfrm>
                  <a:off x="2898109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1947FC-B7C6-4EF4-038E-5B330626521B}"/>
                    </a:ext>
                  </a:extLst>
                </p:cNvPr>
                <p:cNvSpPr/>
                <p:nvPr/>
              </p:nvSpPr>
              <p:spPr>
                <a:xfrm>
                  <a:off x="3011772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9D2DBF5-F1B1-C0D3-9006-B04577A9CC43}"/>
                    </a:ext>
                  </a:extLst>
                </p:cNvPr>
                <p:cNvSpPr/>
                <p:nvPr/>
              </p:nvSpPr>
              <p:spPr>
                <a:xfrm>
                  <a:off x="2443457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E64CEC0-7DFA-B2BF-DC6D-778157CC998D}"/>
                    </a:ext>
                  </a:extLst>
                </p:cNvPr>
                <p:cNvSpPr/>
                <p:nvPr/>
              </p:nvSpPr>
              <p:spPr>
                <a:xfrm>
                  <a:off x="2557120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CE4DD6-32D1-828F-0C35-31167C7C0073}"/>
                    </a:ext>
                  </a:extLst>
                </p:cNvPr>
                <p:cNvSpPr/>
                <p:nvPr/>
              </p:nvSpPr>
              <p:spPr>
                <a:xfrm>
                  <a:off x="2670783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893BDC-5B77-D3F0-87E1-218F625D4B5A}"/>
                    </a:ext>
                  </a:extLst>
                </p:cNvPr>
                <p:cNvSpPr/>
                <p:nvPr/>
              </p:nvSpPr>
              <p:spPr>
                <a:xfrm>
                  <a:off x="2784446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78060E-64CD-1CD2-F851-A1C098A56E4E}"/>
                    </a:ext>
                  </a:extLst>
                </p:cNvPr>
                <p:cNvSpPr/>
                <p:nvPr/>
              </p:nvSpPr>
              <p:spPr>
                <a:xfrm>
                  <a:off x="2898109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A63A3B6-CEA3-2BE2-A132-AEE424AE2568}"/>
                    </a:ext>
                  </a:extLst>
                </p:cNvPr>
                <p:cNvSpPr/>
                <p:nvPr/>
              </p:nvSpPr>
              <p:spPr>
                <a:xfrm>
                  <a:off x="3011772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4A8E964-A148-ABB9-CC38-4BC42D5A1CB2}"/>
                    </a:ext>
                  </a:extLst>
                </p:cNvPr>
                <p:cNvSpPr/>
                <p:nvPr/>
              </p:nvSpPr>
              <p:spPr>
                <a:xfrm>
                  <a:off x="2443457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51559E4-AC49-32D9-B5A8-C7320C39C52E}"/>
                    </a:ext>
                  </a:extLst>
                </p:cNvPr>
                <p:cNvSpPr/>
                <p:nvPr/>
              </p:nvSpPr>
              <p:spPr>
                <a:xfrm>
                  <a:off x="2557120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8340538-44D5-163B-B8B1-40ED941DAB35}"/>
                    </a:ext>
                  </a:extLst>
                </p:cNvPr>
                <p:cNvSpPr/>
                <p:nvPr/>
              </p:nvSpPr>
              <p:spPr>
                <a:xfrm>
                  <a:off x="2670783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23659A-A7D4-0E54-E373-8BE392377AFA}"/>
                    </a:ext>
                  </a:extLst>
                </p:cNvPr>
                <p:cNvSpPr/>
                <p:nvPr/>
              </p:nvSpPr>
              <p:spPr>
                <a:xfrm>
                  <a:off x="2784446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526B329-03D0-2487-AFDD-F169A20A82B6}"/>
                    </a:ext>
                  </a:extLst>
                </p:cNvPr>
                <p:cNvSpPr/>
                <p:nvPr/>
              </p:nvSpPr>
              <p:spPr>
                <a:xfrm>
                  <a:off x="2898109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059570-695E-59C0-9BF9-2C9B6D561A8A}"/>
                    </a:ext>
                  </a:extLst>
                </p:cNvPr>
                <p:cNvSpPr/>
                <p:nvPr/>
              </p:nvSpPr>
              <p:spPr>
                <a:xfrm>
                  <a:off x="3011772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016F-7D08-CCCC-4CC5-BC9C3A563D80}"/>
                  </a:ext>
                </a:extLst>
              </p:cNvPr>
              <p:cNvSpPr txBox="1"/>
              <p:nvPr/>
            </p:nvSpPr>
            <p:spPr>
              <a:xfrm>
                <a:off x="4921651" y="3156323"/>
                <a:ext cx="5100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3ECA6D-E29C-0C92-E9B0-742F5692EB2E}"/>
                </a:ext>
              </a:extLst>
            </p:cNvPr>
            <p:cNvSpPr/>
            <p:nvPr/>
          </p:nvSpPr>
          <p:spPr>
            <a:xfrm>
              <a:off x="1668787" y="3146565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169DA38-6139-C13F-499D-61266FA5FE9D}"/>
                </a:ext>
              </a:extLst>
            </p:cNvPr>
            <p:cNvSpPr/>
            <p:nvPr/>
          </p:nvSpPr>
          <p:spPr>
            <a:xfrm>
              <a:off x="3054550" y="314085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ED1538-A8BE-F144-C09F-B0718123E76F}"/>
                </a:ext>
              </a:extLst>
            </p:cNvPr>
            <p:cNvGrpSpPr/>
            <p:nvPr/>
          </p:nvGrpSpPr>
          <p:grpSpPr>
            <a:xfrm>
              <a:off x="4496427" y="2774454"/>
              <a:ext cx="400110" cy="1126221"/>
              <a:chOff x="7149861" y="3414798"/>
              <a:chExt cx="400110" cy="112622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ED86F37-B3CF-DC7B-A2C4-3099381CB8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09574" y="3414798"/>
                <a:ext cx="182880" cy="1126221"/>
                <a:chOff x="2857113" y="656513"/>
                <a:chExt cx="113669" cy="70000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CB2FB5-6CFC-AB5F-C51D-817C12CAF4CF}"/>
                    </a:ext>
                  </a:extLst>
                </p:cNvPr>
                <p:cNvSpPr/>
                <p:nvPr/>
              </p:nvSpPr>
              <p:spPr>
                <a:xfrm>
                  <a:off x="2857119" y="656513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279B57-A4DC-C65F-A528-BEAA5618DE12}"/>
                    </a:ext>
                  </a:extLst>
                </p:cNvPr>
                <p:cNvSpPr/>
                <p:nvPr/>
              </p:nvSpPr>
              <p:spPr>
                <a:xfrm>
                  <a:off x="2857119" y="77089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5B8DE5E-601E-3966-A694-B922E0A512D1}"/>
                    </a:ext>
                  </a:extLst>
                </p:cNvPr>
                <p:cNvSpPr/>
                <p:nvPr/>
              </p:nvSpPr>
              <p:spPr>
                <a:xfrm>
                  <a:off x="2857114" y="889301"/>
                  <a:ext cx="113663" cy="113663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4900481-C8CF-D61C-A8F5-3607DB7A46A7}"/>
                    </a:ext>
                  </a:extLst>
                </p:cNvPr>
                <p:cNvSpPr/>
                <p:nvPr/>
              </p:nvSpPr>
              <p:spPr>
                <a:xfrm>
                  <a:off x="2857113" y="124285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ECADBB-B498-6711-FA10-0138ACA14834}"/>
                  </a:ext>
                </a:extLst>
              </p:cNvPr>
              <p:cNvSpPr txBox="1"/>
              <p:nvPr/>
            </p:nvSpPr>
            <p:spPr>
              <a:xfrm rot="16200000">
                <a:off x="7094914" y="3926397"/>
                <a:ext cx="5100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77304C3-A809-D81B-1671-F40454E1C652}"/>
                </a:ext>
              </a:extLst>
            </p:cNvPr>
            <p:cNvSpPr/>
            <p:nvPr/>
          </p:nvSpPr>
          <p:spPr>
            <a:xfrm>
              <a:off x="1686631" y="522718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F5D7A77-8BC2-04B6-3857-2B9207C0D6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05254" y="3144505"/>
              <a:ext cx="1097280" cy="182880"/>
              <a:chOff x="3986296" y="2664266"/>
              <a:chExt cx="681978" cy="113663"/>
            </a:xfrm>
          </p:grpSpPr>
          <p:sp>
            <p:nvSpPr>
              <p:cNvPr id="70" name="Rectangle 148">
                <a:extLst>
                  <a:ext uri="{FF2B5EF4-FFF2-40B4-BE49-F238E27FC236}">
                    <a16:creationId xmlns:a16="http://schemas.microsoft.com/office/drawing/2014/main" id="{5740C7EC-94FF-9405-7B0D-C823C3DDAC7F}"/>
                  </a:ext>
                </a:extLst>
              </p:cNvPr>
              <p:cNvSpPr/>
              <p:nvPr/>
            </p:nvSpPr>
            <p:spPr>
              <a:xfrm>
                <a:off x="3986296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Rectangle 149">
                <a:extLst>
                  <a:ext uri="{FF2B5EF4-FFF2-40B4-BE49-F238E27FC236}">
                    <a16:creationId xmlns:a16="http://schemas.microsoft.com/office/drawing/2014/main" id="{B7C66AC3-C8FB-6BAB-51C9-60891CAA5810}"/>
                  </a:ext>
                </a:extLst>
              </p:cNvPr>
              <p:cNvSpPr/>
              <p:nvPr/>
            </p:nvSpPr>
            <p:spPr>
              <a:xfrm>
                <a:off x="4099959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Rectangle 150">
                <a:extLst>
                  <a:ext uri="{FF2B5EF4-FFF2-40B4-BE49-F238E27FC236}">
                    <a16:creationId xmlns:a16="http://schemas.microsoft.com/office/drawing/2014/main" id="{08AD2467-EFCB-5A1F-8E44-3E85FC392B96}"/>
                  </a:ext>
                </a:extLst>
              </p:cNvPr>
              <p:cNvSpPr/>
              <p:nvPr/>
            </p:nvSpPr>
            <p:spPr>
              <a:xfrm>
                <a:off x="4213622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Rectangle 151">
                <a:extLst>
                  <a:ext uri="{FF2B5EF4-FFF2-40B4-BE49-F238E27FC236}">
                    <a16:creationId xmlns:a16="http://schemas.microsoft.com/office/drawing/2014/main" id="{9EB9A0BB-459C-926F-B7C4-A80436BA1789}"/>
                  </a:ext>
                </a:extLst>
              </p:cNvPr>
              <p:cNvSpPr/>
              <p:nvPr/>
            </p:nvSpPr>
            <p:spPr>
              <a:xfrm>
                <a:off x="4327285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Rectangle 152">
                <a:extLst>
                  <a:ext uri="{FF2B5EF4-FFF2-40B4-BE49-F238E27FC236}">
                    <a16:creationId xmlns:a16="http://schemas.microsoft.com/office/drawing/2014/main" id="{F3A8CD70-A3DB-53DC-6533-3E92C2A7E18F}"/>
                  </a:ext>
                </a:extLst>
              </p:cNvPr>
              <p:cNvSpPr/>
              <p:nvPr/>
            </p:nvSpPr>
            <p:spPr>
              <a:xfrm>
                <a:off x="4440948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5" name="Rectangle 153">
                <a:extLst>
                  <a:ext uri="{FF2B5EF4-FFF2-40B4-BE49-F238E27FC236}">
                    <a16:creationId xmlns:a16="http://schemas.microsoft.com/office/drawing/2014/main" id="{41A4B100-7E09-AA7A-8F93-BC44B9CA2159}"/>
                  </a:ext>
                </a:extLst>
              </p:cNvPr>
              <p:cNvSpPr/>
              <p:nvPr/>
            </p:nvSpPr>
            <p:spPr>
              <a:xfrm>
                <a:off x="4554611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/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/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rgbClr val="FF26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blipFill>
                  <a:blip r:embed="rId6"/>
                  <a:stretch>
                    <a:fillRect l="-4082" r="-1224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D67D45A0-B42D-0053-339C-92ABD796883B}"/>
                </a:ext>
              </a:extLst>
            </p:cNvPr>
            <p:cNvSpPr/>
            <p:nvPr/>
          </p:nvSpPr>
          <p:spPr>
            <a:xfrm>
              <a:off x="9164436" y="2975078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952456B-14EF-035C-E259-0BCF7CB9B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243" y="3606136"/>
              <a:ext cx="457177" cy="322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0783149-A084-E0A8-FC53-3C45477D89E0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2756317" y="339308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B707B2-23E4-9C41-5B80-F8B74B9028E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21" y="5046642"/>
              <a:ext cx="449766" cy="270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967615-AD1A-6950-645A-1A2D973AC276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774161" y="5479410"/>
              <a:ext cx="13679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BB31F57-440E-DC79-7C4E-4D67A4AAB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183" y="3231105"/>
              <a:ext cx="22470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F6FC45B-7CEE-3E3E-07A0-3CB6F9C1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7" y="3418778"/>
              <a:ext cx="1950052" cy="18063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6A2684-1F6D-4F5A-A25C-EB4979CA46A8}"/>
                </a:ext>
              </a:extLst>
            </p:cNvPr>
            <p:cNvGrpSpPr/>
            <p:nvPr/>
          </p:nvGrpSpPr>
          <p:grpSpPr>
            <a:xfrm>
              <a:off x="7444399" y="5223378"/>
              <a:ext cx="1091008" cy="186373"/>
              <a:chOff x="9061596" y="2586318"/>
              <a:chExt cx="1091008" cy="18637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C94211A-0FFB-28C1-702A-571F80BD43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38204" y="2586318"/>
                <a:ext cx="914400" cy="182880"/>
                <a:chOff x="15771192" y="2959066"/>
                <a:chExt cx="568315" cy="113663"/>
              </a:xfrm>
            </p:grpSpPr>
            <p:sp>
              <p:nvSpPr>
                <p:cNvPr id="93" name="Rectangle 149">
                  <a:extLst>
                    <a:ext uri="{FF2B5EF4-FFF2-40B4-BE49-F238E27FC236}">
                      <a16:creationId xmlns:a16="http://schemas.microsoft.com/office/drawing/2014/main" id="{A25414BD-43FE-1BA8-2526-AB2BCA45CBE0}"/>
                    </a:ext>
                  </a:extLst>
                </p:cNvPr>
                <p:cNvSpPr/>
                <p:nvPr/>
              </p:nvSpPr>
              <p:spPr>
                <a:xfrm>
                  <a:off x="15771192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4" name="Rectangle 150">
                  <a:extLst>
                    <a:ext uri="{FF2B5EF4-FFF2-40B4-BE49-F238E27FC236}">
                      <a16:creationId xmlns:a16="http://schemas.microsoft.com/office/drawing/2014/main" id="{F84DE441-C986-98B3-C5B7-0C0B23819FB9}"/>
                    </a:ext>
                  </a:extLst>
                </p:cNvPr>
                <p:cNvSpPr/>
                <p:nvPr/>
              </p:nvSpPr>
              <p:spPr>
                <a:xfrm>
                  <a:off x="15884855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5" name="Rectangle 151">
                  <a:extLst>
                    <a:ext uri="{FF2B5EF4-FFF2-40B4-BE49-F238E27FC236}">
                      <a16:creationId xmlns:a16="http://schemas.microsoft.com/office/drawing/2014/main" id="{184BCE58-FEC4-0787-F331-F62F5835DEB2}"/>
                    </a:ext>
                  </a:extLst>
                </p:cNvPr>
                <p:cNvSpPr/>
                <p:nvPr/>
              </p:nvSpPr>
              <p:spPr>
                <a:xfrm>
                  <a:off x="15998518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6" name="Rectangle 152">
                  <a:extLst>
                    <a:ext uri="{FF2B5EF4-FFF2-40B4-BE49-F238E27FC236}">
                      <a16:creationId xmlns:a16="http://schemas.microsoft.com/office/drawing/2014/main" id="{C43F1135-9193-7500-D1E5-27A406741E04}"/>
                    </a:ext>
                  </a:extLst>
                </p:cNvPr>
                <p:cNvSpPr/>
                <p:nvPr/>
              </p:nvSpPr>
              <p:spPr>
                <a:xfrm>
                  <a:off x="16112181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7" name="Rectangle 153">
                  <a:extLst>
                    <a:ext uri="{FF2B5EF4-FFF2-40B4-BE49-F238E27FC236}">
                      <a16:creationId xmlns:a16="http://schemas.microsoft.com/office/drawing/2014/main" id="{902FA836-5FD9-B49B-A062-07CFAA58E070}"/>
                    </a:ext>
                  </a:extLst>
                </p:cNvPr>
                <p:cNvSpPr/>
                <p:nvPr/>
              </p:nvSpPr>
              <p:spPr>
                <a:xfrm>
                  <a:off x="16225844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92" name="Rectangle 149">
                <a:extLst>
                  <a:ext uri="{FF2B5EF4-FFF2-40B4-BE49-F238E27FC236}">
                    <a16:creationId xmlns:a16="http://schemas.microsoft.com/office/drawing/2014/main" id="{CEC95C18-8018-AED3-55BB-C865306D91F5}"/>
                  </a:ext>
                </a:extLst>
              </p:cNvPr>
              <p:cNvSpPr/>
              <p:nvPr/>
            </p:nvSpPr>
            <p:spPr>
              <a:xfrm>
                <a:off x="9061596" y="2589811"/>
                <a:ext cx="182880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E08420-6DCE-751D-7652-B47169BA96BD}"/>
                </a:ext>
              </a:extLst>
            </p:cNvPr>
            <p:cNvCxnSpPr>
              <a:cxnSpLocks/>
            </p:cNvCxnSpPr>
            <p:nvPr/>
          </p:nvCxnSpPr>
          <p:spPr>
            <a:xfrm>
              <a:off x="5380170" y="5314814"/>
              <a:ext cx="1881349" cy="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AF082A2-EAB5-C0F5-38C6-F498F937E056}"/>
                </a:ext>
              </a:extLst>
            </p:cNvPr>
            <p:cNvCxnSpPr>
              <a:cxnSpLocks/>
            </p:cNvCxnSpPr>
            <p:nvPr/>
          </p:nvCxnSpPr>
          <p:spPr>
            <a:xfrm>
              <a:off x="5136847" y="3377323"/>
              <a:ext cx="2263212" cy="1802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EBFA54-8369-FEFD-5E3F-7D139871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126" y="3221966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/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blipFill>
                  <a:blip r:embed="rId7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/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blipFill>
                  <a:blip r:embed="rId8"/>
                  <a:stretch>
                    <a:fillRect r="-1333"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/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𝐇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representations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/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𝐦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Node’s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probability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being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classified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into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5357" r="-1748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/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/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blipFill>
                  <a:blip r:embed="rId12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84B9C42-C7C6-FE99-9466-2882A011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346" y="3928893"/>
              <a:ext cx="1280160" cy="649356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3B66AA7-CEE1-66FA-622B-F69D3824F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847" y="338415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6B419EF-49F9-A552-43C2-3EC4929BA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691" y="3231105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/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Label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blipFill>
                  <a:blip r:embed="rId15"/>
                  <a:stretch>
                    <a:fillRect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09F927B-4F96-43C2-3675-8D2A8AE8F80C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11585361" y="3182210"/>
              <a:ext cx="2302835" cy="0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69A7775-B22A-8240-5F2F-414FE06B6A93}"/>
              </a:ext>
            </a:extLst>
          </p:cNvPr>
          <p:cNvGrpSpPr/>
          <p:nvPr/>
        </p:nvGrpSpPr>
        <p:grpSpPr>
          <a:xfrm>
            <a:off x="12421389" y="3418778"/>
            <a:ext cx="2946670" cy="2132220"/>
            <a:chOff x="12090309" y="3418778"/>
            <a:chExt cx="2946670" cy="2132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/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blipFill>
                  <a:blip r:embed="rId16"/>
                  <a:stretch>
                    <a:fillRect l="-2000" t="-25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465E190-B6ED-88E0-6C58-3C3784AC20A2}"/>
                </a:ext>
              </a:extLst>
            </p:cNvPr>
            <p:cNvSpPr/>
            <p:nvPr/>
          </p:nvSpPr>
          <p:spPr>
            <a:xfrm>
              <a:off x="12616054" y="5046540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748ADF1-1C14-1B66-D0C5-C61AF644E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5744" y="5293428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E2FA5FE-481A-F399-DDAF-9124CFF6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0309" y="5302567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7FE492-146C-4EEF-B666-ADA55EB833A0}"/>
                </a:ext>
              </a:extLst>
            </p:cNvPr>
            <p:cNvCxnSpPr>
              <a:cxnSpLocks/>
              <a:stCxn id="142" idx="0"/>
            </p:cNvCxnSpPr>
            <p:nvPr/>
          </p:nvCxnSpPr>
          <p:spPr>
            <a:xfrm flipV="1">
              <a:off x="14729232" y="3418778"/>
              <a:ext cx="0" cy="1553663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(Regression)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5317"/>
              </p:ext>
            </p:extLst>
          </p:nvPr>
        </p:nvGraphicFramePr>
        <p:xfrm>
          <a:off x="286872" y="1636765"/>
          <a:ext cx="5789901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GlassTemp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7623B9-005D-618C-A893-E3565523E97A}"/>
              </a:ext>
            </a:extLst>
          </p:cNvPr>
          <p:cNvSpPr txBox="1"/>
          <p:nvPr/>
        </p:nvSpPr>
        <p:spPr>
          <a:xfrm>
            <a:off x="275045" y="6014251"/>
            <a:ext cx="2670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 transition temperature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7CC28-4264-FBCE-5830-3279160E01D6}"/>
              </a:ext>
            </a:extLst>
          </p:cNvPr>
          <p:cNvSpPr txBox="1"/>
          <p:nvPr/>
        </p:nvSpPr>
        <p:spPr>
          <a:xfrm>
            <a:off x="3242132" y="6032654"/>
            <a:ext cx="267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55D93-C134-1A2F-F312-6DC5005DBDC1}"/>
              </a:ext>
            </a:extLst>
          </p:cNvPr>
          <p:cNvSpPr txBox="1"/>
          <p:nvPr/>
        </p:nvSpPr>
        <p:spPr>
          <a:xfrm>
            <a:off x="278480" y="8308694"/>
            <a:ext cx="267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20C1-A9BA-8945-73F0-44E25FB5F146}"/>
              </a:ext>
            </a:extLst>
          </p:cNvPr>
          <p:cNvSpPr txBox="1"/>
          <p:nvPr/>
        </p:nvSpPr>
        <p:spPr>
          <a:xfrm>
            <a:off x="3230926" y="8308693"/>
            <a:ext cx="28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DF01E-A934-8F1C-EF3B-E26D6ED8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2" y="4262431"/>
            <a:ext cx="2672862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7A9C-E468-4BDB-78A7-D0D198B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74" y="4262431"/>
            <a:ext cx="2808792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CC50E-EFB8-F1C7-7CE2-203958BD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6" y="6922228"/>
            <a:ext cx="2670048" cy="146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740AF-1A5F-318E-9ADD-DDA0C127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132" y="6922228"/>
            <a:ext cx="2834640" cy="146304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217601"/>
              </p:ext>
            </p:extLst>
          </p:nvPr>
        </p:nvGraphicFramePr>
        <p:xfrm>
          <a:off x="6362607" y="1636765"/>
          <a:ext cx="9620297" cy="4907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712939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39060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2881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RMSE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GlassTemp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Perm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DIR</a:t>
                      </a:r>
                    </a:p>
                    <a:p>
                      <a:r>
                        <a:rPr lang="en-US" altLang="zh-CN" sz="2000" dirty="0"/>
                        <a:t>(Wu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87.8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2,028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StableGNN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(Fan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48.8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1,219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IRM</a:t>
                      </a:r>
                    </a:p>
                    <a:p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Arjovsky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46.1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64.2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U-</a:t>
                      </a:r>
                      <a:r>
                        <a:rPr lang="en-US" altLang="zh-CN" sz="2000" dirty="0" err="1"/>
                        <a:t>NetsPool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(Gao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44.9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63.4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865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SelfAttnPool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(Lee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43.5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1,251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GREA</a:t>
                      </a:r>
                      <a:r>
                        <a:rPr lang="zh-CN" altLang="en-US" sz="2000" b="1" dirty="0"/>
                        <a:t> </a:t>
                      </a:r>
                      <a:r>
                        <a:rPr lang="en-US" altLang="zh-CN" sz="2000" b="1" dirty="0"/>
                        <a:t>(Rationalization</a:t>
                      </a:r>
                      <a:r>
                        <a:rPr lang="zh-CN" altLang="en-US" sz="2000" b="1" dirty="0"/>
                        <a:t> </a:t>
                      </a:r>
                      <a:r>
                        <a:rPr lang="en-US" altLang="zh-CN" sz="2000" b="1" dirty="0"/>
                        <a:t>with</a:t>
                      </a:r>
                      <a:r>
                        <a:rPr lang="zh-CN" altLang="en-US" sz="2000" b="1" dirty="0"/>
                        <a:t> </a:t>
                      </a:r>
                      <a:r>
                        <a:rPr lang="en-US" altLang="zh-CN" sz="2000" b="1" dirty="0"/>
                        <a:t>Augmentation)</a:t>
                      </a:r>
                      <a:endParaRPr lang="en-US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42.6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60.2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8.6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524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A0A3EF8-57CC-B268-B1C7-6816BC07B793}"/>
              </a:ext>
            </a:extLst>
          </p:cNvPr>
          <p:cNvSpPr txBox="1"/>
          <p:nvPr/>
        </p:nvSpPr>
        <p:spPr>
          <a:xfrm>
            <a:off x="6336757" y="6722405"/>
            <a:ext cx="9919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altLang="zh-CN" sz="2400" baseline="30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improved)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GCN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Kipf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Welling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(Xu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paper.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(Classification)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12418"/>
              </p:ext>
            </p:extLst>
          </p:nvPr>
        </p:nvGraphicFramePr>
        <p:xfrm>
          <a:off x="286872" y="1636765"/>
          <a:ext cx="5789901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1928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586359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HIV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41,127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25.5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ToxCast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8,576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18.8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Tox21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7,831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BBBP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2,039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BACE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1,513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61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ClinTox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1,477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0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SIDER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05072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731842"/>
              </p:ext>
            </p:extLst>
          </p:nvPr>
        </p:nvGraphicFramePr>
        <p:xfrm>
          <a:off x="6362607" y="1636765"/>
          <a:ext cx="9620297" cy="3566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483339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2881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AUC</a:t>
                      </a:r>
                    </a:p>
                    <a:p>
                      <a:r>
                        <a:rPr lang="en-US" altLang="zh-CN" sz="2400" dirty="0"/>
                        <a:t>(Higher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better)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HIV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ToxCast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Tox21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BBBP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.7466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.5954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.4727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.6559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StableGNN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.7218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.6520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.7454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.6552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U-</a:t>
                      </a:r>
                      <a:r>
                        <a:rPr lang="en-US" altLang="zh-CN" sz="2400" dirty="0" err="1"/>
                        <a:t>NetsPool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.7527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.6507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.7492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.6709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SelfAttnPool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.7733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.6510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.7563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.6602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.7702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.6599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.7654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.6892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94992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GREA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.7794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.6662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.7822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.6986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4D07F8-5C18-F4A1-ECBB-2C522596222A}"/>
              </a:ext>
            </a:extLst>
          </p:cNvPr>
          <p:cNvSpPr txBox="1"/>
          <p:nvPr/>
        </p:nvSpPr>
        <p:spPr>
          <a:xfrm>
            <a:off x="261437" y="5999130"/>
            <a:ext cx="578990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ogbg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https://ogb.stanford.edu/docs/graphprop/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Consistent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Molecule:</a:t>
            </a: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Improvement</a:t>
            </a:r>
            <a:endParaRPr lang="en-US" altLang="zh-CN" sz="2400" baseline="30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Across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architectures</a:t>
            </a:r>
          </a:p>
        </p:txBody>
      </p:sp>
      <p:graphicFrame>
        <p:nvGraphicFramePr>
          <p:cNvPr id="16" name="Table 14">
            <a:extLst>
              <a:ext uri="{FF2B5EF4-FFF2-40B4-BE49-F238E27FC236}">
                <a16:creationId xmlns:a16="http://schemas.microsoft.com/office/drawing/2014/main" id="{E343CF4E-4EAC-F703-755A-DF54270AC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476722"/>
              </p:ext>
            </p:extLst>
          </p:nvPr>
        </p:nvGraphicFramePr>
        <p:xfrm>
          <a:off x="6362607" y="5412854"/>
          <a:ext cx="8136958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</a:tblGrid>
              <a:tr h="343033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BACE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/>
                        <a:t>ClinTox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SIDER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.6751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.6251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StableGNN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.6607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.7681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.5644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U-</a:t>
                      </a:r>
                      <a:r>
                        <a:rPr lang="en-US" altLang="zh-CN" sz="2400" dirty="0" err="1"/>
                        <a:t>NetsPool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.7757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.8450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.6181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SelfAttnPool</a:t>
                      </a:r>
                      <a:endParaRPr lang="en-US" altLang="zh-CN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.7383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.8291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.5718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.7947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.8819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.6035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87628"/>
                  </a:ext>
                </a:extLst>
              </a:tr>
              <a:tr h="227895">
                <a:tc>
                  <a:txBody>
                    <a:bodyPr/>
                    <a:lstStyle/>
                    <a:p>
                      <a:r>
                        <a:rPr lang="en-US" altLang="zh-CN" sz="2400" b="1" dirty="0"/>
                        <a:t>GREA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.8191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.8961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.6316</a:t>
                      </a:r>
                      <a:endParaRPr lang="en-US" sz="24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designed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especially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limited.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Meanwhile,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accent5">
                    <a:lumMod val="75000"/>
                  </a:schemeClr>
                </a:solidFill>
              </a:rPr>
              <a:t>interpretability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So,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both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accent5">
                    <a:lumMod val="75000"/>
                  </a:schemeClr>
                </a:solidFill>
              </a:rPr>
              <a:t>interpretability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i="1" dirty="0">
                <a:solidFill>
                  <a:srgbClr val="FF2600"/>
                </a:solidFill>
              </a:rPr>
              <a:t>Designing</a:t>
            </a:r>
            <a:r>
              <a:rPr lang="zh-CN" altLang="en-US" sz="3200" i="1" dirty="0">
                <a:solidFill>
                  <a:srgbClr val="FF2600"/>
                </a:solidFill>
              </a:rPr>
              <a:t> </a:t>
            </a:r>
            <a:r>
              <a:rPr lang="en-US" altLang="zh-CN" sz="3200" i="1" dirty="0">
                <a:solidFill>
                  <a:srgbClr val="FF2600"/>
                </a:solidFill>
              </a:rPr>
              <a:t>data</a:t>
            </a:r>
            <a:r>
              <a:rPr lang="zh-CN" altLang="en-US" sz="3200" i="1" dirty="0">
                <a:solidFill>
                  <a:srgbClr val="FF2600"/>
                </a:solidFill>
              </a:rPr>
              <a:t> </a:t>
            </a:r>
            <a:r>
              <a:rPr lang="en-US" altLang="zh-CN" sz="3200" i="1" dirty="0">
                <a:solidFill>
                  <a:srgbClr val="FF2600"/>
                </a:solidFill>
              </a:rPr>
              <a:t>augmentation</a:t>
            </a:r>
            <a:r>
              <a:rPr lang="zh-CN" altLang="en-US" sz="3200" i="1" dirty="0">
                <a:solidFill>
                  <a:srgbClr val="FF26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output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specific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techniques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(e.g.,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Rationalization)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itself.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4256743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Semi-Supervised</a:t>
            </a:r>
            <a:br>
              <a:rPr lang="en-US" sz="5400" dirty="0"/>
            </a:br>
            <a:r>
              <a:rPr lang="en-US" sz="5400" dirty="0"/>
              <a:t>Graph</a:t>
            </a:r>
            <a:r>
              <a:rPr lang="zh-CN" altLang="en-US" sz="5400" dirty="0"/>
              <a:t> </a:t>
            </a:r>
            <a:r>
              <a:rPr lang="en-US" sz="5400" dirty="0"/>
              <a:t>Imbalanced Regression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</a:t>
            </a:r>
            <a:r>
              <a:rPr lang="en-US" altLang="zh-CN" sz="3200" dirty="0"/>
              <a:t>3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Minorities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Matter!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3516-F72A-4AAC-1E98-95E75A4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81" y="3039928"/>
            <a:ext cx="5423281" cy="370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123E8-A10D-4861-062B-02F583C51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162" y="2321471"/>
            <a:ext cx="5946727" cy="5556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551DB-F706-197B-5C56-23307E2E212D}"/>
              </a:ext>
            </a:extLst>
          </p:cNvPr>
          <p:cNvSpPr txBox="1"/>
          <p:nvPr/>
        </p:nvSpPr>
        <p:spPr>
          <a:xfrm rot="16200000">
            <a:off x="6446513" y="6020307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86BC-E825-49C9-90F2-D30039BAC487}"/>
              </a:ext>
            </a:extLst>
          </p:cNvPr>
          <p:cNvSpPr txBox="1"/>
          <p:nvPr/>
        </p:nvSpPr>
        <p:spPr>
          <a:xfrm>
            <a:off x="3151172" y="6704240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48CBF-A14F-C766-7FC6-E6D97D4207D9}"/>
              </a:ext>
            </a:extLst>
          </p:cNvPr>
          <p:cNvSpPr/>
          <p:nvPr/>
        </p:nvSpPr>
        <p:spPr>
          <a:xfrm>
            <a:off x="8261155" y="6307429"/>
            <a:ext cx="4588329" cy="43275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401D7-3D7C-448D-D38B-C7093CDDCA30}"/>
              </a:ext>
            </a:extLst>
          </p:cNvPr>
          <p:cNvSpPr/>
          <p:nvPr/>
        </p:nvSpPr>
        <p:spPr>
          <a:xfrm>
            <a:off x="8227324" y="5099567"/>
            <a:ext cx="3509239" cy="67678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C202E-A05D-599C-1E6D-86E6F184D9D5}"/>
              </a:ext>
            </a:extLst>
          </p:cNvPr>
          <p:cNvCxnSpPr>
            <a:cxnSpLocks/>
          </p:cNvCxnSpPr>
          <p:nvPr/>
        </p:nvCxnSpPr>
        <p:spPr>
          <a:xfrm flipH="1" flipV="1">
            <a:off x="3434773" y="5471234"/>
            <a:ext cx="8301790" cy="100820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14963-2FEA-2FB2-8D65-F837B8F54547}"/>
              </a:ext>
            </a:extLst>
          </p:cNvPr>
          <p:cNvCxnSpPr>
            <a:cxnSpLocks/>
          </p:cNvCxnSpPr>
          <p:nvPr/>
        </p:nvCxnSpPr>
        <p:spPr>
          <a:xfrm flipH="1" flipV="1">
            <a:off x="4793016" y="3745709"/>
            <a:ext cx="5188927" cy="1594576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2-Point Star 17">
            <a:extLst>
              <a:ext uri="{FF2B5EF4-FFF2-40B4-BE49-F238E27FC236}">
                <a16:creationId xmlns:a16="http://schemas.microsoft.com/office/drawing/2014/main" id="{70B93D51-81FA-D833-8EAC-FD281B824189}"/>
              </a:ext>
            </a:extLst>
          </p:cNvPr>
          <p:cNvSpPr>
            <a:spLocks noChangeAspect="1"/>
          </p:cNvSpPr>
          <p:nvPr/>
        </p:nvSpPr>
        <p:spPr>
          <a:xfrm>
            <a:off x="12392284" y="2500173"/>
            <a:ext cx="457200" cy="457200"/>
          </a:xfrm>
          <a:prstGeom prst="star12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4050E-B146-0CE6-714F-FD969D087DAA}"/>
              </a:ext>
            </a:extLst>
          </p:cNvPr>
          <p:cNvSpPr txBox="1"/>
          <p:nvPr/>
        </p:nvSpPr>
        <p:spPr>
          <a:xfrm>
            <a:off x="9043289" y="2637067"/>
            <a:ext cx="33489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Ideal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polymer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material</a:t>
            </a:r>
            <a:endParaRPr lang="en-US" sz="25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45090D-2C23-04C3-9E14-7AFCD29FEA99}"/>
              </a:ext>
            </a:extLst>
          </p:cNvPr>
          <p:cNvSpPr/>
          <p:nvPr/>
        </p:nvSpPr>
        <p:spPr>
          <a:xfrm>
            <a:off x="5799568" y="6058742"/>
            <a:ext cx="673425" cy="35517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40E2F-BEED-24D1-F238-DD37EF6EF88F}"/>
              </a:ext>
            </a:extLst>
          </p:cNvPr>
          <p:cNvCxnSpPr>
            <a:cxnSpLocks/>
          </p:cNvCxnSpPr>
          <p:nvPr/>
        </p:nvCxnSpPr>
        <p:spPr>
          <a:xfrm flipH="1">
            <a:off x="6160173" y="3005926"/>
            <a:ext cx="2883116" cy="317055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2615D9-4C58-49BE-8732-50231B4ACD1B}"/>
              </a:ext>
            </a:extLst>
          </p:cNvPr>
          <p:cNvSpPr txBox="1"/>
          <p:nvPr/>
        </p:nvSpPr>
        <p:spPr>
          <a:xfrm>
            <a:off x="292166" y="7894341"/>
            <a:ext cx="157717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1.2M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unlabeled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graphs,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balanced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data?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06CFF-22BF-E752-4AC7-8DBBA0BEDD7F}"/>
              </a:ext>
            </a:extLst>
          </p:cNvPr>
          <p:cNvSpPr txBox="1"/>
          <p:nvPr/>
        </p:nvSpPr>
        <p:spPr>
          <a:xfrm>
            <a:off x="13208467" y="5336700"/>
            <a:ext cx="250699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30F28CC-4FE0-6974-283E-95DBE9794F46}"/>
              </a:ext>
            </a:extLst>
          </p:cNvPr>
          <p:cNvGrpSpPr/>
          <p:nvPr/>
        </p:nvGrpSpPr>
        <p:grpSpPr>
          <a:xfrm>
            <a:off x="1995153" y="3476469"/>
            <a:ext cx="12839689" cy="2170358"/>
            <a:chOff x="1404603" y="3552669"/>
            <a:chExt cx="12839689" cy="2170358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0BD8443D-86B6-28D3-2B45-20A5C3966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03" y="3894227"/>
              <a:ext cx="1690281" cy="182880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/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B2718B-5929-35C4-E7E5-4F27C51CFD08}"/>
                </a:ext>
              </a:extLst>
            </p:cNvPr>
            <p:cNvCxnSpPr>
              <a:cxnSpLocks/>
            </p:cNvCxnSpPr>
            <p:nvPr/>
          </p:nvCxnSpPr>
          <p:spPr>
            <a:xfrm>
              <a:off x="4813870" y="3967608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/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±∆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679" r="-17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5E83C6-319A-AD83-887A-5380D1E4C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948" y="3967608"/>
              <a:ext cx="6965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AE243-F2D4-4459-CB46-18FF178452AE}"/>
                </a:ext>
              </a:extLst>
            </p:cNvPr>
            <p:cNvSpPr txBox="1"/>
            <p:nvPr/>
          </p:nvSpPr>
          <p:spPr>
            <a:xfrm>
              <a:off x="1731014" y="4682532"/>
              <a:ext cx="11932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1596AD-4B67-2358-8540-78A75900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01092" y="3746700"/>
              <a:ext cx="2743200" cy="1871663"/>
            </a:xfrm>
            <a:prstGeom prst="rect">
              <a:avLst/>
            </a:prstGeom>
          </p:spPr>
        </p:pic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887E8B8-7344-845A-BAB0-3680292C772B}"/>
                </a:ext>
              </a:extLst>
            </p:cNvPr>
            <p:cNvSpPr/>
            <p:nvPr/>
          </p:nvSpPr>
          <p:spPr>
            <a:xfrm>
              <a:off x="10812372" y="4935938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/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Confidence:</a:t>
                  </a:r>
                  <a:r>
                    <a:rPr lang="en-US" altLang="zh-CN" sz="2800" b="0" dirty="0">
                      <a:solidFill>
                        <a:schemeClr val="bg2">
                          <a:lumMod val="10000"/>
                        </a:schemeClr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,∆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∈[0,1]</m:t>
                      </m:r>
                    </m:oMath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blipFill>
                  <a:blip r:embed="rId6"/>
                  <a:stretch>
                    <a:fillRect l="-2119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/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blipFill>
                  <a:blip r:embed="rId7"/>
                  <a:stretch>
                    <a:fillRect l="-6897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/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blipFill>
                  <a:blip r:embed="rId8"/>
                  <a:stretch>
                    <a:fillRect l="-8046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86FF847-2693-CB26-BBEF-82E028041D1E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7019604" y="3970001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D6A42D-F92E-7EFD-609B-25F36E3FE2BC}"/>
                </a:ext>
              </a:extLst>
            </p:cNvPr>
            <p:cNvSpPr/>
            <p:nvPr/>
          </p:nvSpPr>
          <p:spPr>
            <a:xfrm>
              <a:off x="5676833" y="3552669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/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BBBE6-2470-8C8D-6F7F-F72DA4B3B4AB}"/>
              </a:ext>
            </a:extLst>
          </p:cNvPr>
          <p:cNvGrpSpPr/>
          <p:nvPr/>
        </p:nvGrpSpPr>
        <p:grpSpPr>
          <a:xfrm>
            <a:off x="985210" y="1736508"/>
            <a:ext cx="8867825" cy="1871663"/>
            <a:chOff x="394660" y="1812708"/>
            <a:chExt cx="8867825" cy="1871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873516-F72A-4AAC-1E98-95E75A47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660" y="1812708"/>
              <a:ext cx="2743200" cy="18716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/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7207" r="-1351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/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blipFill>
                  <a:blip r:embed="rId12"/>
                  <a:stretch>
                    <a:fillRect l="-6897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/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blipFill>
                  <a:blip r:embed="rId13"/>
                  <a:stretch>
                    <a:fillRect l="-8046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DB8B4A73-07FD-8E46-B83D-49E600478A49}"/>
                </a:ext>
              </a:extLst>
            </p:cNvPr>
            <p:cNvSpPr/>
            <p:nvPr/>
          </p:nvSpPr>
          <p:spPr>
            <a:xfrm>
              <a:off x="5013665" y="2437780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5568A7-4706-CB23-8EF4-652692560F79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7018971" y="2670280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4E951F9-95F2-4347-843E-62428FD84649}"/>
                </a:ext>
              </a:extLst>
            </p:cNvPr>
            <p:cNvSpPr txBox="1"/>
            <p:nvPr/>
          </p:nvSpPr>
          <p:spPr>
            <a:xfrm>
              <a:off x="1766260" y="2383169"/>
              <a:ext cx="813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500</a:t>
              </a:r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37115E-B2E3-FCFA-9BBD-760086D710F6}"/>
                </a:ext>
              </a:extLst>
            </p:cNvPr>
            <p:cNvSpPr/>
            <p:nvPr/>
          </p:nvSpPr>
          <p:spPr>
            <a:xfrm>
              <a:off x="5676200" y="2252948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/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/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blipFill>
                  <a:blip r:embed="rId15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0951718-3FE9-0A7D-D2FA-5E4075067773}"/>
              </a:ext>
            </a:extLst>
          </p:cNvPr>
          <p:cNvGrpSpPr/>
          <p:nvPr/>
        </p:nvGrpSpPr>
        <p:grpSpPr>
          <a:xfrm>
            <a:off x="978795" y="4828345"/>
            <a:ext cx="14031338" cy="3473835"/>
            <a:chOff x="398831" y="5325454"/>
            <a:chExt cx="14031338" cy="347383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5675911-20A0-23FA-367E-407636A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lum bright="-20000" contrast="40000"/>
            </a:blip>
            <a:stretch>
              <a:fillRect/>
            </a:stretch>
          </p:blipFill>
          <p:spPr>
            <a:xfrm>
              <a:off x="4182587" y="6927626"/>
              <a:ext cx="2743200" cy="18716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A7B0B7F-D092-CEAA-1BBC-603928DB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831" y="6927626"/>
              <a:ext cx="2743200" cy="1871663"/>
            </a:xfrm>
            <a:prstGeom prst="rect">
              <a:avLst/>
            </a:prstGeom>
          </p:spPr>
        </p:pic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85015FB-DDD6-FDE8-FD75-52331EA2D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66604" y="786345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E933E8B-5F6E-5D83-7D0A-6F246D91E398}"/>
                </a:ext>
              </a:extLst>
            </p:cNvPr>
            <p:cNvSpPr txBox="1"/>
            <p:nvPr/>
          </p:nvSpPr>
          <p:spPr>
            <a:xfrm>
              <a:off x="2675340" y="730900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71B596A-03E8-7A0A-4DDC-4D236E74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01092" y="6927626"/>
              <a:ext cx="2743200" cy="1871663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4124024-06CC-896B-FF4E-B5909068020B}"/>
                </a:ext>
              </a:extLst>
            </p:cNvPr>
            <p:cNvSpPr/>
            <p:nvPr/>
          </p:nvSpPr>
          <p:spPr>
            <a:xfrm>
              <a:off x="8630832" y="7626858"/>
              <a:ext cx="1522328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9437B52-61D7-E648-E4CD-5A3FD09452CE}"/>
                </a:ext>
              </a:extLst>
            </p:cNvPr>
            <p:cNvCxnSpPr>
              <a:cxnSpLocks/>
              <a:stCxn id="96" idx="3"/>
              <a:endCxn id="116" idx="1"/>
            </p:cNvCxnSpPr>
            <p:nvPr/>
          </p:nvCxnSpPr>
          <p:spPr>
            <a:xfrm>
              <a:off x="6925787" y="7863457"/>
              <a:ext cx="1705045" cy="15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005739C9-90E5-0342-8FCB-5EC6E957431C}"/>
                </a:ext>
              </a:extLst>
            </p:cNvPr>
            <p:cNvCxnSpPr>
              <a:cxnSpLocks/>
              <a:stCxn id="93" idx="2"/>
              <a:endCxn id="116" idx="0"/>
            </p:cNvCxnSpPr>
            <p:nvPr/>
          </p:nvCxnSpPr>
          <p:spPr>
            <a:xfrm rot="5400000">
              <a:off x="10343844" y="5087424"/>
              <a:ext cx="1587586" cy="3491282"/>
            </a:xfrm>
            <a:prstGeom prst="bentConnector3">
              <a:avLst>
                <a:gd name="adj1" fmla="val 29601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3FCF49-8C34-A50F-9379-14A75E791CAB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>
              <a:off x="10153160" y="7879087"/>
              <a:ext cx="1199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024B55D-A701-D877-8D3A-7F218BA7D036}"/>
                </a:ext>
              </a:extLst>
            </p:cNvPr>
            <p:cNvSpPr txBox="1"/>
            <p:nvPr/>
          </p:nvSpPr>
          <p:spPr>
            <a:xfrm>
              <a:off x="9293015" y="6746729"/>
              <a:ext cx="1322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(data)</a:t>
              </a:r>
              <a:endParaRPr lang="en-US" sz="2800" i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526671-D765-4232-87AA-19DEE434C6E5}"/>
                </a:ext>
              </a:extLst>
            </p:cNvPr>
            <p:cNvSpPr txBox="1"/>
            <p:nvPr/>
          </p:nvSpPr>
          <p:spPr>
            <a:xfrm>
              <a:off x="6963316" y="7340237"/>
              <a:ext cx="16654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(method)</a:t>
              </a:r>
              <a:endParaRPr lang="en-US" sz="2800" i="1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DD21A02-CC15-5343-15BD-E14647184AE8}"/>
                </a:ext>
              </a:extLst>
            </p:cNvPr>
            <p:cNvSpPr/>
            <p:nvPr/>
          </p:nvSpPr>
          <p:spPr>
            <a:xfrm>
              <a:off x="11352894" y="5325454"/>
              <a:ext cx="3077275" cy="7788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/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blipFill>
                  <a:blip r:embed="rId18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0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5221-6EA5-7B09-D30B-CF5D95E67D02}"/>
              </a:ext>
            </a:extLst>
          </p:cNvPr>
          <p:cNvSpPr txBox="1"/>
          <p:nvPr/>
        </p:nvSpPr>
        <p:spPr>
          <a:xfrm>
            <a:off x="292166" y="7920955"/>
            <a:ext cx="10920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Barnett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 (2020). Designing exceptional gas-separation polymer membranes using machine learning.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6(20), eaaz4301.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as-separation </a:t>
            </a:r>
            <a:r>
              <a:rPr 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membranes</a:t>
            </a:r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35831-564A-775E-5B2E-6E2B85788692}"/>
              </a:ext>
            </a:extLst>
          </p:cNvPr>
          <p:cNvGrpSpPr/>
          <p:nvPr/>
        </p:nvGrpSpPr>
        <p:grpSpPr>
          <a:xfrm>
            <a:off x="8740218" y="910181"/>
            <a:ext cx="7223617" cy="5609677"/>
            <a:chOff x="8740218" y="910181"/>
            <a:chExt cx="7223617" cy="56096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B67943-ECC7-AD6C-EB29-A69691892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8740218" y="910181"/>
              <a:ext cx="3657600" cy="269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3DCC5-9750-0E0D-7E38-E4D0A239B9E8}"/>
                </a:ext>
              </a:extLst>
            </p:cNvPr>
            <p:cNvSpPr/>
            <p:nvPr/>
          </p:nvSpPr>
          <p:spPr>
            <a:xfrm>
              <a:off x="12578080" y="2266762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E286D-C969-8753-2375-FEB6D5EDE897}"/>
                </a:ext>
              </a:extLst>
            </p:cNvPr>
            <p:cNvCxnSpPr/>
            <p:nvPr/>
          </p:nvCxnSpPr>
          <p:spPr>
            <a:xfrm>
              <a:off x="1314704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D6C3E7-52DB-5BDF-3EAC-3A9E5805FF92}"/>
                </a:ext>
              </a:extLst>
            </p:cNvPr>
            <p:cNvCxnSpPr/>
            <p:nvPr/>
          </p:nvCxnSpPr>
          <p:spPr>
            <a:xfrm>
              <a:off x="1457960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B75A85-1C9D-23BA-A5AA-D0105605EEA9}"/>
                </a:ext>
              </a:extLst>
            </p:cNvPr>
            <p:cNvSpPr txBox="1"/>
            <p:nvPr/>
          </p:nvSpPr>
          <p:spPr>
            <a:xfrm>
              <a:off x="131470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8A162-50F3-E9FF-E9C4-D81141236589}"/>
                </a:ext>
              </a:extLst>
            </p:cNvPr>
            <p:cNvSpPr txBox="1"/>
            <p:nvPr/>
          </p:nvSpPr>
          <p:spPr>
            <a:xfrm>
              <a:off x="145948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CH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4</a:t>
              </a:r>
              <a:endParaRPr lang="en-US" b="1" baseline="-25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14F28D-128B-F106-9340-D0F918E79DAF}"/>
                </a:ext>
              </a:extLst>
            </p:cNvPr>
            <p:cNvCxnSpPr/>
            <p:nvPr/>
          </p:nvCxnSpPr>
          <p:spPr>
            <a:xfrm>
              <a:off x="13162280" y="250299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ABDF12-1846-035B-5A70-AB54A1453ECA}"/>
                </a:ext>
              </a:extLst>
            </p:cNvPr>
            <p:cNvSpPr txBox="1"/>
            <p:nvPr/>
          </p:nvSpPr>
          <p:spPr>
            <a:xfrm>
              <a:off x="13162280" y="272962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3EAFE7-F26D-DCA0-1813-4473589E1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8748646" y="3776658"/>
              <a:ext cx="364074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80DD22-5AE3-2321-CF4A-7FCD4F45CCEA}"/>
                </a:ext>
              </a:extLst>
            </p:cNvPr>
            <p:cNvSpPr/>
            <p:nvPr/>
          </p:nvSpPr>
          <p:spPr>
            <a:xfrm>
              <a:off x="12605954" y="5136937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B298F7-D461-28D0-14FA-05A013C76C6E}"/>
                </a:ext>
              </a:extLst>
            </p:cNvPr>
            <p:cNvCxnSpPr/>
            <p:nvPr/>
          </p:nvCxnSpPr>
          <p:spPr>
            <a:xfrm>
              <a:off x="1317491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36F2D6-0BC8-B634-778F-F9B0CF27C9C7}"/>
                </a:ext>
              </a:extLst>
            </p:cNvPr>
            <p:cNvCxnSpPr/>
            <p:nvPr/>
          </p:nvCxnSpPr>
          <p:spPr>
            <a:xfrm>
              <a:off x="1460747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C2D57-4FDE-97AE-550D-6BD038DD5F1C}"/>
                </a:ext>
              </a:extLst>
            </p:cNvPr>
            <p:cNvSpPr txBox="1"/>
            <p:nvPr/>
          </p:nvSpPr>
          <p:spPr>
            <a:xfrm>
              <a:off x="13174914" y="423472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852A6F-5314-3400-89D3-634B19BF63FF}"/>
                </a:ext>
              </a:extLst>
            </p:cNvPr>
            <p:cNvSpPr txBox="1"/>
            <p:nvPr/>
          </p:nvSpPr>
          <p:spPr>
            <a:xfrm>
              <a:off x="14691299" y="3978081"/>
              <a:ext cx="127253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Other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gas</a:t>
              </a:r>
              <a:endParaRPr lang="en-US" b="1" baseline="-25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D2809D-FC18-0DC5-09F9-1493E10E35A9}"/>
                </a:ext>
              </a:extLst>
            </p:cNvPr>
            <p:cNvCxnSpPr/>
            <p:nvPr/>
          </p:nvCxnSpPr>
          <p:spPr>
            <a:xfrm>
              <a:off x="13190154" y="537316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F481C3-1A84-8409-9E93-6A461BB4BAE8}"/>
                </a:ext>
              </a:extLst>
            </p:cNvPr>
            <p:cNvSpPr txBox="1"/>
            <p:nvPr/>
          </p:nvSpPr>
          <p:spPr>
            <a:xfrm>
              <a:off x="13190154" y="559979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AD545F-998C-BCAB-C944-19948F5CBC2F}"/>
              </a:ext>
            </a:extLst>
          </p:cNvPr>
          <p:cNvGrpSpPr/>
          <p:nvPr/>
        </p:nvGrpSpPr>
        <p:grpSpPr>
          <a:xfrm>
            <a:off x="4217744" y="746606"/>
            <a:ext cx="3806195" cy="613948"/>
            <a:chOff x="4217744" y="746606"/>
            <a:chExt cx="3806195" cy="613948"/>
          </a:xfrm>
        </p:grpSpPr>
        <p:sp>
          <p:nvSpPr>
            <p:cNvPr id="34" name="12-Point Star 33">
              <a:extLst>
                <a:ext uri="{FF2B5EF4-FFF2-40B4-BE49-F238E27FC236}">
                  <a16:creationId xmlns:a16="http://schemas.microsoft.com/office/drawing/2014/main" id="{C8E08C9A-69B0-0623-247C-5C24D5C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6739" y="746606"/>
              <a:ext cx="457200" cy="457200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7FA3AE-33CE-6C61-BF27-CC77B2BDDE52}"/>
                </a:ext>
              </a:extLst>
            </p:cNvPr>
            <p:cNvSpPr txBox="1"/>
            <p:nvPr/>
          </p:nvSpPr>
          <p:spPr>
            <a:xfrm>
              <a:off x="4217744" y="883500"/>
              <a:ext cx="33489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Ideal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polymer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material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9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B97589-483F-4209-B73F-5E185F5943B4}"/>
              </a:ext>
            </a:extLst>
          </p:cNvPr>
          <p:cNvGrpSpPr/>
          <p:nvPr/>
        </p:nvGrpSpPr>
        <p:grpSpPr>
          <a:xfrm>
            <a:off x="555874" y="5265791"/>
            <a:ext cx="15144251" cy="3688112"/>
            <a:chOff x="543920" y="1682174"/>
            <a:chExt cx="15144251" cy="36881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717EA0-F757-7821-0CB3-2F953FE8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20" y="2531566"/>
              <a:ext cx="2743200" cy="1871663"/>
            </a:xfrm>
            <a:prstGeom prst="rect">
              <a:avLst/>
            </a:prstGeom>
            <a:ln w="57150">
              <a:noFill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E2B62-9414-C82F-67D9-DD58F6E3F9AB}"/>
                </a:ext>
              </a:extLst>
            </p:cNvPr>
            <p:cNvCxnSpPr>
              <a:cxnSpLocks/>
            </p:cNvCxnSpPr>
            <p:nvPr/>
          </p:nvCxnSpPr>
          <p:spPr>
            <a:xfrm>
              <a:off x="3245094" y="346739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1EE28-DAE8-D002-D387-CA69C8DA1C52}"/>
                </a:ext>
              </a:extLst>
            </p:cNvPr>
            <p:cNvSpPr txBox="1"/>
            <p:nvPr/>
          </p:nvSpPr>
          <p:spPr>
            <a:xfrm>
              <a:off x="2953830" y="291294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200215-EE19-0169-7E54-43470906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-20000" contrast="40000"/>
            </a:blip>
            <a:stretch>
              <a:fillRect/>
            </a:stretch>
          </p:blipFill>
          <p:spPr>
            <a:xfrm>
              <a:off x="4425728" y="2531565"/>
              <a:ext cx="2743200" cy="18716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4EB004-CC78-7B01-412A-68550A50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4494" y="2531565"/>
              <a:ext cx="2743200" cy="18716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91CADE-DBD0-8F77-29E4-50232B81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8809" y="2531564"/>
              <a:ext cx="2743200" cy="1871663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6DA1582-7FC5-2CF1-710F-B154862E295B}"/>
                </a:ext>
              </a:extLst>
            </p:cNvPr>
            <p:cNvSpPr/>
            <p:nvPr/>
          </p:nvSpPr>
          <p:spPr>
            <a:xfrm>
              <a:off x="7561450" y="3201862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C64F3-F9FE-FE79-58BD-CFD7F5BBABBC}"/>
                </a:ext>
              </a:extLst>
            </p:cNvPr>
            <p:cNvSpPr txBox="1"/>
            <p:nvPr/>
          </p:nvSpPr>
          <p:spPr>
            <a:xfrm>
              <a:off x="7002824" y="2419986"/>
              <a:ext cx="169028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i="1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4800" i="1" dirty="0">
                <a:solidFill>
                  <a:srgbClr val="FF2600"/>
                </a:solidFill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D68B602-0FF7-0EE6-9D81-6746CB0C1CAD}"/>
                </a:ext>
              </a:extLst>
            </p:cNvPr>
            <p:cNvCxnSpPr>
              <a:cxnSpLocks/>
              <a:stCxn id="17" idx="2"/>
              <a:endCxn id="22" idx="2"/>
            </p:cNvCxnSpPr>
            <p:nvPr/>
          </p:nvCxnSpPr>
          <p:spPr>
            <a:xfrm rot="5400000" flipH="1" flipV="1">
              <a:off x="7847963" y="-1529217"/>
              <a:ext cx="2" cy="11864889"/>
            </a:xfrm>
            <a:prstGeom prst="bentConnector3">
              <a:avLst>
                <a:gd name="adj1" fmla="val -11430000000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E4EC3E-B37B-2D2A-F6BB-E8F83C6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9374" y="3467395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B300F-4EC2-B9D9-1EE0-067064426911}"/>
                </a:ext>
              </a:extLst>
            </p:cNvPr>
            <p:cNvSpPr txBox="1"/>
            <p:nvPr/>
          </p:nvSpPr>
          <p:spPr>
            <a:xfrm>
              <a:off x="12647484" y="4723955"/>
              <a:ext cx="237116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Helvetica Neue"/>
                  <a:cs typeface="Helvetica Neue"/>
                </a:rPr>
                <a:t>Balanced!</a:t>
              </a:r>
              <a:endParaRPr lang="en-US" sz="3600" b="1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511AD43-D037-3DE0-18F4-52650F59476F}"/>
                    </a:ext>
                  </a:extLst>
                </p:cNvPr>
                <p:cNvSpPr txBox="1"/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88BC30B-423A-FA42-CF15-537AB2E01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4688" r="-6250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/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en-US" sz="3600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aug</m:t>
                          </m:r>
                        </m:sub>
                      </m:sSub>
                    </m:oMath>
                  </a14:m>
                  <a:endParaRPr lang="en-US" sz="3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73E1AF-BFC8-5739-6FE5-7194BB83A8DD}"/>
              </a:ext>
            </a:extLst>
          </p:cNvPr>
          <p:cNvGrpSpPr/>
          <p:nvPr/>
        </p:nvGrpSpPr>
        <p:grpSpPr>
          <a:xfrm>
            <a:off x="555874" y="1587147"/>
            <a:ext cx="15430737" cy="3657600"/>
            <a:chOff x="555874" y="1587147"/>
            <a:chExt cx="15430737" cy="365760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6E374FE-F3C7-4B4D-39CE-C56E555974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2261" y="1948335"/>
              <a:ext cx="4572000" cy="3119438"/>
              <a:chOff x="3350665" y="10601661"/>
              <a:chExt cx="7772400" cy="530304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A814BB04-0F43-B1E7-5FAB-F2C4D72D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0665" y="10601661"/>
                <a:ext cx="7772400" cy="5303044"/>
              </a:xfrm>
              <a:prstGeom prst="rect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A3FA93-1D9B-6352-F3D9-734EFC68D4B1}"/>
                  </a:ext>
                </a:extLst>
              </p:cNvPr>
              <p:cNvSpPr txBox="1"/>
              <p:nvPr/>
            </p:nvSpPr>
            <p:spPr>
              <a:xfrm>
                <a:off x="6385789" y="10695868"/>
                <a:ext cx="4679551" cy="7848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Helvetica Neue"/>
                    <a:cs typeface="Helvetica Neue"/>
                  </a:rPr>
                  <a:t>Not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balanced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yet!</a:t>
                </a:r>
                <a:endParaRPr lang="en-US" sz="2400" b="1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990B4FA-56B5-BF97-5718-593591ABA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4736" y="11382594"/>
                <a:ext cx="647791" cy="1870589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FED119F-A892-EC69-2C1E-C4E48E427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9247" y="11307624"/>
                <a:ext cx="1198959" cy="873682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F866F9FE-06D3-9962-E915-042EB4D8D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9901" y="11428624"/>
                <a:ext cx="356964" cy="1021854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imb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conf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018" r="-78947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9C1325-30AA-0D7A-8FCA-D180C8235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1015" y="3848449"/>
              <a:ext cx="1643410" cy="112128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2DDE7A-ADA6-E7E5-7F99-020336BB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5874" y="2642026"/>
              <a:ext cx="1645920" cy="1122998"/>
            </a:xfrm>
            <a:prstGeom prst="rect">
              <a:avLst/>
            </a:prstGeom>
          </p:spPr>
        </p:pic>
        <p:pic>
          <p:nvPicPr>
            <p:cNvPr id="9" name="Graphic 8" descr="Refresh outline">
              <a:extLst>
                <a:ext uri="{FF2B5EF4-FFF2-40B4-BE49-F238E27FC236}">
                  <a16:creationId xmlns:a16="http://schemas.microsoft.com/office/drawing/2014/main" id="{91FB02FF-6DE9-7FEA-77C3-6BEE7C69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75120" y="1587147"/>
              <a:ext cx="3657600" cy="3657600"/>
            </a:xfrm>
            <a:prstGeom prst="rect">
              <a:avLst/>
            </a:prstGeom>
          </p:spPr>
        </p:pic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AC78B18A-171D-1BF0-5288-E13E53549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6570" y="2865773"/>
              <a:ext cx="1097280" cy="118720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B488D48-7315-4887-1463-90B70E863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556" y="2185268"/>
              <a:ext cx="914400" cy="792745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BC9E6-B21B-C447-F1F9-12A8FEF66536}"/>
                </a:ext>
              </a:extLst>
            </p:cNvPr>
            <p:cNvSpPr txBox="1"/>
            <p:nvPr/>
          </p:nvSpPr>
          <p:spPr>
            <a:xfrm>
              <a:off x="3076670" y="3216900"/>
              <a:ext cx="3005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Unlabeled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C8941F-F35B-8385-5BD6-E36F98370070}"/>
                </a:ext>
              </a:extLst>
            </p:cNvPr>
            <p:cNvSpPr txBox="1"/>
            <p:nvPr/>
          </p:nvSpPr>
          <p:spPr>
            <a:xfrm>
              <a:off x="11414611" y="1796809"/>
              <a:ext cx="457200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enough?</a:t>
              </a:r>
            </a:p>
            <a:p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Reasons: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confident.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unpopular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numeric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molecule/polymer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is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small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support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label-anchored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graph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generator.</a:t>
                </a:r>
                <a:endParaRPr lang="en-US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5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/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blipFill>
                <a:blip r:embed="rId4"/>
                <a:stretch>
                  <a:fillRect l="-6818" r="-5682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/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MLP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blipFill>
                <a:blip r:embed="rId5"/>
                <a:stretch>
                  <a:fillRect l="-1124" r="-1124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/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/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/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8D6E16-EE7D-89D9-D903-159E8C8A7A29}"/>
              </a:ext>
            </a:extLst>
          </p:cNvPr>
          <p:cNvGrpSpPr/>
          <p:nvPr/>
        </p:nvGrpSpPr>
        <p:grpSpPr>
          <a:xfrm>
            <a:off x="6658019" y="4811668"/>
            <a:ext cx="5687989" cy="3206821"/>
            <a:chOff x="6658019" y="4811668"/>
            <a:chExt cx="5687989" cy="320682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9FE77E3-2B41-8CFD-B35E-48928D990324}"/>
                </a:ext>
              </a:extLst>
            </p:cNvPr>
            <p:cNvSpPr/>
            <p:nvPr/>
          </p:nvSpPr>
          <p:spPr>
            <a:xfrm>
              <a:off x="8833411" y="7406443"/>
              <a:ext cx="2754902" cy="61204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FC982B-08B2-D50C-229B-72E95FB1594F}"/>
                </a:ext>
              </a:extLst>
            </p:cNvPr>
            <p:cNvCxnSpPr>
              <a:cxnSpLocks/>
              <a:stCxn id="26" idx="2"/>
              <a:endCxn id="60" idx="3"/>
            </p:cNvCxnSpPr>
            <p:nvPr/>
          </p:nvCxnSpPr>
          <p:spPr>
            <a:xfrm rot="5400000">
              <a:off x="11581594" y="6948052"/>
              <a:ext cx="771133" cy="757694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4EC6D80F-3A54-F529-AF8C-4326636342DF}"/>
                </a:ext>
              </a:extLst>
            </p:cNvPr>
            <p:cNvCxnSpPr>
              <a:cxnSpLocks/>
              <a:stCxn id="60" idx="1"/>
              <a:endCxn id="22" idx="2"/>
            </p:cNvCxnSpPr>
            <p:nvPr/>
          </p:nvCxnSpPr>
          <p:spPr>
            <a:xfrm rot="10800000">
              <a:off x="8128001" y="6949030"/>
              <a:ext cx="705411" cy="763437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/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blipFill>
                  <a:blip r:embed="rId9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3FC45E-62F1-D2F5-B304-E630F00187E6}"/>
                </a:ext>
              </a:extLst>
            </p:cNvPr>
            <p:cNvCxnSpPr>
              <a:cxnSpLocks/>
            </p:cNvCxnSpPr>
            <p:nvPr/>
          </p:nvCxnSpPr>
          <p:spPr>
            <a:xfrm>
              <a:off x="7641386" y="5517688"/>
              <a:ext cx="386508" cy="778422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44B5C2-A8FE-3C0D-B6C8-BEF39C5BFA4E}"/>
              </a:ext>
            </a:extLst>
          </p:cNvPr>
          <p:cNvCxnSpPr>
            <a:cxnSpLocks/>
          </p:cNvCxnSpPr>
          <p:nvPr/>
        </p:nvCxnSpPr>
        <p:spPr>
          <a:xfrm>
            <a:off x="4787919" y="3655673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A0136-B737-0B9F-8D16-03778D00B291}"/>
              </a:ext>
            </a:extLst>
          </p:cNvPr>
          <p:cNvCxnSpPr>
            <a:cxnSpLocks/>
          </p:cNvCxnSpPr>
          <p:nvPr/>
        </p:nvCxnSpPr>
        <p:spPr>
          <a:xfrm>
            <a:off x="6822907" y="3651826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7299C-3B76-7F87-C4C3-DB11DB4F3E82}"/>
              </a:ext>
            </a:extLst>
          </p:cNvPr>
          <p:cNvCxnSpPr>
            <a:cxnSpLocks/>
          </p:cNvCxnSpPr>
          <p:nvPr/>
        </p:nvCxnSpPr>
        <p:spPr>
          <a:xfrm>
            <a:off x="8833411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F3E74B-B4E9-26E5-8E82-9194E50D7857}"/>
              </a:ext>
            </a:extLst>
          </p:cNvPr>
          <p:cNvCxnSpPr>
            <a:cxnSpLocks/>
          </p:cNvCxnSpPr>
          <p:nvPr/>
        </p:nvCxnSpPr>
        <p:spPr>
          <a:xfrm>
            <a:off x="10975976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BB0117-F66C-24B0-9BF1-F8FF48037FF5}"/>
              </a:ext>
            </a:extLst>
          </p:cNvPr>
          <p:cNvGrpSpPr/>
          <p:nvPr/>
        </p:nvGrpSpPr>
        <p:grpSpPr>
          <a:xfrm>
            <a:off x="2002468" y="4289834"/>
            <a:ext cx="11746948" cy="4469430"/>
            <a:chOff x="2002468" y="4289834"/>
            <a:chExt cx="11746948" cy="4469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/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blipFill>
                  <a:blip r:embed="rId10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/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blipFill>
                  <a:blip r:embed="rId11"/>
                  <a:stretch>
                    <a:fillRect l="-1124" r="-1124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/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blipFill>
                  <a:blip r:embed="rId1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BD9A49-B276-D9D2-2F16-AFB57DF57EB8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19" y="6687418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/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C68919-0B71-6F41-386F-74978540C5F7}"/>
                </a:ext>
              </a:extLst>
            </p:cNvPr>
            <p:cNvCxnSpPr>
              <a:cxnSpLocks/>
            </p:cNvCxnSpPr>
            <p:nvPr/>
          </p:nvCxnSpPr>
          <p:spPr>
            <a:xfrm>
              <a:off x="6822907" y="6683571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EECCF9-75E3-DEEB-240F-E883106C9554}"/>
                </a:ext>
              </a:extLst>
            </p:cNvPr>
            <p:cNvCxnSpPr>
              <a:cxnSpLocks/>
            </p:cNvCxnSpPr>
            <p:nvPr/>
          </p:nvCxnSpPr>
          <p:spPr>
            <a:xfrm>
              <a:off x="8833411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0B1AC9-41F4-DF05-4BAF-6C47DB07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975976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/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4EBD60-DED1-F7CC-3997-694F722E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lum bright="-20000" contrast="40000"/>
            </a:blip>
            <a:stretch>
              <a:fillRect/>
            </a:stretch>
          </p:blipFill>
          <p:spPr>
            <a:xfrm>
              <a:off x="11006216" y="4289834"/>
              <a:ext cx="2743200" cy="1871663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93B-167E-0396-8204-EEEA79168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10655" y="5715000"/>
              <a:ext cx="583080" cy="734976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64358E0-A11C-818C-87AF-C1E85E0FED37}"/>
                </a:ext>
              </a:extLst>
            </p:cNvPr>
            <p:cNvSpPr/>
            <p:nvPr/>
          </p:nvSpPr>
          <p:spPr>
            <a:xfrm>
              <a:off x="4456111" y="8228349"/>
              <a:ext cx="2201910" cy="53091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7F6A603-C0EB-E2A2-E69E-C2128044D55E}"/>
                </a:ext>
              </a:extLst>
            </p:cNvPr>
            <p:cNvCxnSpPr>
              <a:cxnSpLocks/>
              <a:stCxn id="26" idx="2"/>
              <a:endCxn id="33" idx="3"/>
            </p:cNvCxnSpPr>
            <p:nvPr/>
          </p:nvCxnSpPr>
          <p:spPr>
            <a:xfrm rot="5400000">
              <a:off x="8725777" y="4873577"/>
              <a:ext cx="1552474" cy="568798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4037ABE-B879-061E-6740-D7CFCF8229DE}"/>
                </a:ext>
              </a:extLst>
            </p:cNvPr>
            <p:cNvCxnSpPr>
              <a:cxnSpLocks/>
              <a:stCxn id="33" idx="1"/>
              <a:endCxn id="20" idx="2"/>
            </p:cNvCxnSpPr>
            <p:nvPr/>
          </p:nvCxnSpPr>
          <p:spPr>
            <a:xfrm rot="10800000">
              <a:off x="3427063" y="6989681"/>
              <a:ext cx="1029049" cy="150412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FC78E3-894E-0AC8-BFC1-4210E88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68801" y="4321697"/>
              <a:ext cx="2743200" cy="18716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A00C8-634E-147B-86D8-1232B365C48C}"/>
              </a:ext>
            </a:extLst>
          </p:cNvPr>
          <p:cNvGrpSpPr/>
          <p:nvPr/>
        </p:nvGrpSpPr>
        <p:grpSpPr>
          <a:xfrm>
            <a:off x="1963560" y="6130893"/>
            <a:ext cx="4694459" cy="2871589"/>
            <a:chOff x="1963560" y="6130893"/>
            <a:chExt cx="4694459" cy="28715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88AE3D-AC52-F5B5-E504-7F5E4333CFE1}"/>
                </a:ext>
              </a:extLst>
            </p:cNvPr>
            <p:cNvCxnSpPr/>
            <p:nvPr/>
          </p:nvCxnSpPr>
          <p:spPr>
            <a:xfrm>
              <a:off x="1963560" y="6130893"/>
              <a:ext cx="1828800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DFB412-D6FC-D5ED-0498-E6A1C2DA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3560" y="6130893"/>
              <a:ext cx="1786966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5527B8-6A06-1A87-7AF7-E3401336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846" y="8091736"/>
              <a:ext cx="2095173" cy="910746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F8410D-A484-6D61-C686-592AD9AE8FD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844" y="8086331"/>
              <a:ext cx="2095175" cy="916151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1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Mixing-up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representations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284A-284A-A001-AE19-F08337A6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63" y="5500926"/>
            <a:ext cx="4572000" cy="3119439"/>
          </a:xfrm>
          <a:prstGeom prst="rect">
            <a:avLst/>
          </a:prstGeom>
          <a:ln w="57150"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1750DC5-BAB5-0A43-BD94-E43846AA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30019"/>
              </p:ext>
            </p:extLst>
          </p:nvPr>
        </p:nvGraphicFramePr>
        <p:xfrm>
          <a:off x="1492836" y="5793609"/>
          <a:ext cx="3655901" cy="253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">
                  <a:extLst>
                    <a:ext uri="{9D8B030D-6E8A-4147-A177-3AD203B41FA5}">
                      <a16:colId xmlns:a16="http://schemas.microsoft.com/office/drawing/2014/main" val="263357663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7035461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8991230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00582511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21084502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896719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64301659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9754442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1241990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22701038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2911296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1073375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11059846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440723618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734144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64242561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495494803"/>
                    </a:ext>
                  </a:extLst>
                </a:gridCol>
              </a:tblGrid>
              <a:tr h="25340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32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568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/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({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F6E29BF-1DB3-FD17-04CE-754DC3E9D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812" y="4490645"/>
            <a:ext cx="274320" cy="340156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/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1,2,3,…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blipFill>
                <a:blip r:embed="rId7"/>
                <a:stretch>
                  <a:fillRect l="-3261"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/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/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  <a:r>
                  <a:rPr lang="en-US" altLang="zh-CN" sz="2800" dirty="0" err="1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interval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blipFill>
                <a:blip r:embed="rId9"/>
                <a:stretch>
                  <a:fillRect l="-1176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1D662C-6CA2-308D-C90E-479BE70BBD18}"/>
              </a:ext>
            </a:extLst>
          </p:cNvPr>
          <p:cNvCxnSpPr>
            <a:cxnSpLocks/>
          </p:cNvCxnSpPr>
          <p:nvPr/>
        </p:nvCxnSpPr>
        <p:spPr>
          <a:xfrm flipV="1">
            <a:off x="4955699" y="4490645"/>
            <a:ext cx="871113" cy="1302964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A04F98-B47C-5E86-927A-723745CC1DC9}"/>
              </a:ext>
            </a:extLst>
          </p:cNvPr>
          <p:cNvCxnSpPr>
            <a:cxnSpLocks/>
          </p:cNvCxnSpPr>
          <p:nvPr/>
        </p:nvCxnSpPr>
        <p:spPr>
          <a:xfrm flipV="1">
            <a:off x="4955699" y="7892213"/>
            <a:ext cx="871113" cy="43546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/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value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:</a:t>
                </a: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1.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labeled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example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2.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Get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GNN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3.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interval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4.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Constrain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the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sampling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processes:</a:t>
                </a: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𝒉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ea typeface="Cambria Math" panose="02040503050406030204" pitchFamily="18" charset="0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i="1" dirty="0" err="1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5.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Augment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with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CN" altLang="en-US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𝒉</m:t>
                            </m:r>
                          </m:e>
                        </m:acc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blipFill>
                <a:blip r:embed="rId10"/>
                <a:stretch>
                  <a:fillRect l="-2058" t="-994" r="-1029" b="-994"/>
                </a:stretch>
              </a:blipFill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57E349E-FE4F-09F9-1332-EAFC7B8C0A09}"/>
              </a:ext>
            </a:extLst>
          </p:cNvPr>
          <p:cNvGrpSpPr/>
          <p:nvPr/>
        </p:nvGrpSpPr>
        <p:grpSpPr>
          <a:xfrm>
            <a:off x="1159475" y="2149898"/>
            <a:ext cx="6811966" cy="1944926"/>
            <a:chOff x="1159475" y="2149898"/>
            <a:chExt cx="6811966" cy="19449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F8919-DD01-133B-EE2C-72F44413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lum bright="-20000" contrast="40000"/>
            </a:blip>
            <a:stretch>
              <a:fillRect/>
            </a:stretch>
          </p:blipFill>
          <p:spPr>
            <a:xfrm>
              <a:off x="1159475" y="2223161"/>
              <a:ext cx="2743200" cy="18716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051BC2-9A56-FF36-AEB1-9E536007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8241" y="2223161"/>
              <a:ext cx="2743200" cy="1871663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0C2C3E7-D1CA-D4F5-7DE5-364397EE0DDD}"/>
                </a:ext>
              </a:extLst>
            </p:cNvPr>
            <p:cNvSpPr/>
            <p:nvPr/>
          </p:nvSpPr>
          <p:spPr>
            <a:xfrm>
              <a:off x="4295197" y="2893458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656D37-3181-1FE6-90B9-CAD264C05B80}"/>
                </a:ext>
              </a:extLst>
            </p:cNvPr>
            <p:cNvCxnSpPr/>
            <p:nvPr/>
          </p:nvCxnSpPr>
          <p:spPr>
            <a:xfrm>
              <a:off x="3400298" y="2179791"/>
              <a:ext cx="0" cy="1795918"/>
            </a:xfrm>
            <a:prstGeom prst="line">
              <a:avLst/>
            </a:prstGeom>
            <a:ln w="38100" cmpd="sng">
              <a:solidFill>
                <a:srgbClr val="FF26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/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Given</a:t>
                  </a:r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8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𝑦</m:t>
                          </m:r>
                        </m:e>
                      </m:acc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3" t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53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9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Framework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Optimization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03D6D84-7260-6E6C-DC33-01C2A1FD0565}"/>
              </a:ext>
            </a:extLst>
          </p:cNvPr>
          <p:cNvGrpSpPr/>
          <p:nvPr/>
        </p:nvGrpSpPr>
        <p:grpSpPr>
          <a:xfrm>
            <a:off x="818201" y="2213258"/>
            <a:ext cx="14559228" cy="3234468"/>
            <a:chOff x="818201" y="2213258"/>
            <a:chExt cx="14559228" cy="3234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9F460-9E24-51DB-C63C-08DDF403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01" y="2294567"/>
              <a:ext cx="2010284" cy="1371600"/>
            </a:xfrm>
            <a:prstGeom prst="rect">
              <a:avLst/>
            </a:prstGeom>
          </p:spPr>
        </p:pic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2CBFE6-AC4D-5EB9-6373-5A305B247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6258" y="4195197"/>
              <a:ext cx="1014169" cy="109728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BCD000-5059-8E5D-D06B-ADE71E37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905" y="4058037"/>
              <a:ext cx="2010283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83F614-FA8A-666E-7C05-F56ED9D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lum bright="-20000" contrast="40000"/>
            </a:blip>
            <a:stretch>
              <a:fillRect/>
            </a:stretch>
          </p:blipFill>
          <p:spPr>
            <a:xfrm>
              <a:off x="3547903" y="2294567"/>
              <a:ext cx="2010285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21E709-31B5-CA5C-E1E8-449C8885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7161" y="4058037"/>
              <a:ext cx="2010283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7185D3-1C31-5870-720A-8FE8A84C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7160" y="2259274"/>
              <a:ext cx="2010283" cy="1371600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4D2242-09A1-BF09-FF59-5A79B7A7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lum bright="-20000" contrast="40000"/>
            </a:blip>
            <a:stretch>
              <a:fillRect/>
            </a:stretch>
          </p:blipFill>
          <p:spPr>
            <a:xfrm>
              <a:off x="8845781" y="2259274"/>
              <a:ext cx="2010283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A9277C-043C-F53B-9522-3FF65827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51845" y="4076126"/>
              <a:ext cx="2010283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67A5D-9F58-CD5D-4BF7-B26A233B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07161" y="2294567"/>
              <a:ext cx="2010283" cy="13716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7DF61F-8D2B-8981-F1CE-0A9EB6107C5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00114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6AAD7E-037B-2CCF-7B26-EC093D87F6CD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4743837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A0CC43-F5EF-684E-5F7F-B12B013F2AD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557153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18ABA9-1489-06C2-2B63-6726BED2B882}"/>
                </a:ext>
              </a:extLst>
            </p:cNvPr>
            <p:cNvCxnSpPr>
              <a:cxnSpLocks/>
            </p:cNvCxnSpPr>
            <p:nvPr/>
          </p:nvCxnSpPr>
          <p:spPr>
            <a:xfrm>
              <a:off x="5594883" y="480417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C95708-659D-2ACB-57D8-C151BDED53F4}"/>
                </a:ext>
              </a:extLst>
            </p:cNvPr>
            <p:cNvCxnSpPr>
              <a:cxnSpLocks/>
            </p:cNvCxnSpPr>
            <p:nvPr/>
          </p:nvCxnSpPr>
          <p:spPr>
            <a:xfrm>
              <a:off x="5656113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96257250-6657-248D-6BBE-D4D4C2F8C2D3}"/>
                </a:ext>
              </a:extLst>
            </p:cNvPr>
            <p:cNvCxnSpPr>
              <a:cxnSpLocks/>
              <a:stCxn id="2" idx="0"/>
              <a:endCxn id="12" idx="0"/>
            </p:cNvCxnSpPr>
            <p:nvPr/>
          </p:nvCxnSpPr>
          <p:spPr>
            <a:xfrm rot="5400000" flipH="1" flipV="1">
              <a:off x="4515176" y="-432558"/>
              <a:ext cx="35293" cy="5418959"/>
            </a:xfrm>
            <a:prstGeom prst="bentConnector3">
              <a:avLst>
                <a:gd name="adj1" fmla="val 133656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7AB1A0F-7A67-7A13-3BC4-C6F2EEEEBD4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242302" y="3630874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4013EC-2AA6-7A79-9BB7-D2F7A0252586}"/>
                </a:ext>
              </a:extLst>
            </p:cNvPr>
            <p:cNvCxnSpPr>
              <a:cxnSpLocks/>
            </p:cNvCxnSpPr>
            <p:nvPr/>
          </p:nvCxnSpPr>
          <p:spPr>
            <a:xfrm>
              <a:off x="8294684" y="2898222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AE257F-018B-26F6-EAA2-9B08C34A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346" y="3350827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53BD17-EA97-121C-8FC4-9550F9FA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966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D9658942-59EF-6E19-487E-79243A1D8F9F}"/>
                </a:ext>
              </a:extLst>
            </p:cNvPr>
            <p:cNvCxnSpPr>
              <a:cxnSpLocks/>
              <a:stCxn id="66" idx="0"/>
              <a:endCxn id="25" idx="0"/>
            </p:cNvCxnSpPr>
            <p:nvPr/>
          </p:nvCxnSpPr>
          <p:spPr>
            <a:xfrm rot="16200000" flipH="1">
              <a:off x="9996746" y="-120989"/>
              <a:ext cx="81309" cy="4749803"/>
            </a:xfrm>
            <a:prstGeom prst="bentConnector3">
              <a:avLst>
                <a:gd name="adj1" fmla="val -53674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697C5F-9E07-0ACD-6800-05CF630F0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2460" y="2213258"/>
              <a:ext cx="640080" cy="6389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17C2D5E-32D9-0010-92C3-97B0ED64F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6986" y="3612719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20E5C99-23D1-2849-32B0-9112BA71D950}"/>
                </a:ext>
              </a:extLst>
            </p:cNvPr>
            <p:cNvSpPr/>
            <p:nvPr/>
          </p:nvSpPr>
          <p:spPr>
            <a:xfrm>
              <a:off x="9219214" y="4005392"/>
              <a:ext cx="1216152" cy="121615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66BA35-493E-6C09-5D7B-8981DEA0D66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453" y="4773120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/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/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unlabel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5983" r="-1709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/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/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blipFill>
                  <a:blip r:embed="rId14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/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blipFill>
                  <a:blip r:embed="rId15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/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blipFill>
                  <a:blip r:embed="rId16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/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 dirty="0"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altLang="zh-CN" sz="3200" b="1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blipFill>
                  <a:blip r:embed="rId17"/>
                  <a:stretch>
                    <a:fillRect t="-980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BD704C-2F17-6F55-30C1-7CC6C5F7970D}"/>
              </a:ext>
            </a:extLst>
          </p:cNvPr>
          <p:cNvGrpSpPr/>
          <p:nvPr/>
        </p:nvGrpSpPr>
        <p:grpSpPr>
          <a:xfrm>
            <a:off x="1316258" y="5715000"/>
            <a:ext cx="12334428" cy="3084285"/>
            <a:chOff x="1316258" y="5715000"/>
            <a:chExt cx="12334428" cy="308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/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blipFill>
                  <a:blip r:embed="rId18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/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blipFill>
                  <a:blip r:embed="rId19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/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889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/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/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36F92B7-3297-170E-E136-6E6E5424B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21908" y="6165450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05536D-3B2A-7F5E-C0D0-4EDBD26917BA}"/>
                </a:ext>
              </a:extLst>
            </p:cNvPr>
            <p:cNvCxnSpPr>
              <a:cxnSpLocks/>
            </p:cNvCxnSpPr>
            <p:nvPr/>
          </p:nvCxnSpPr>
          <p:spPr>
            <a:xfrm>
              <a:off x="6556896" y="6161603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8E515B1-E48E-88DC-1ED4-704A42849D90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237C65-D176-AB62-715A-39FBAAE73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/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/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blipFill>
                  <a:blip r:embed="rId24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/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CFC90F-97BA-9519-00F6-593E7D5E9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1C80978-1095-AD11-5A49-FBE6B2963BF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2368C9B-2F80-1DA0-DA82-34EBFE07F350}"/>
                </a:ext>
              </a:extLst>
            </p:cNvPr>
            <p:cNvSpPr/>
            <p:nvPr/>
          </p:nvSpPr>
          <p:spPr>
            <a:xfrm>
              <a:off x="1316258" y="5715000"/>
              <a:ext cx="12334428" cy="3084285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/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∪</m:t>
                                </m:r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conf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GNN</m:t>
                                </m:r>
                                <m: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aug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500" dirty="0" err="1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blipFill>
                  <a:blip r:embed="rId25"/>
                  <a:stretch>
                    <a:fillRect t="-135802" b="-180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78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Imbalanced</a:t>
            </a:r>
            <a:r>
              <a:rPr lang="zh-CN" altLang="en-US" sz="4000" dirty="0"/>
              <a:t> </a:t>
            </a:r>
            <a:r>
              <a:rPr lang="en-US" altLang="zh-CN" sz="4000" dirty="0"/>
              <a:t>Graph</a:t>
            </a:r>
            <a:r>
              <a:rPr lang="zh-CN" altLang="en-US" sz="4000" dirty="0"/>
              <a:t> </a:t>
            </a:r>
            <a:r>
              <a:rPr lang="en-US" altLang="zh-CN" sz="4000" dirty="0"/>
              <a:t>Regression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22259"/>
              </p:ext>
            </p:extLst>
          </p:nvPr>
        </p:nvGraphicFramePr>
        <p:xfrm>
          <a:off x="286872" y="1636765"/>
          <a:ext cx="5789901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Molecule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2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Lipo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4,200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44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ESOL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1,128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2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FreeSolv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9173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Polymer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2B4105-1876-DEDD-EE63-04EB1458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9" y="1636765"/>
            <a:ext cx="8787040" cy="71322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951F2F-5224-FD82-186D-46EAB3FD2224}"/>
              </a:ext>
            </a:extLst>
          </p:cNvPr>
          <p:cNvSpPr txBox="1"/>
          <p:nvPr/>
        </p:nvSpPr>
        <p:spPr>
          <a:xfrm>
            <a:off x="275666" y="5847391"/>
            <a:ext cx="63064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Medium-shot,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Absolute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(MAE).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shots,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framework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achieve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region?</a:t>
            </a:r>
          </a:p>
        </p:txBody>
      </p:sp>
    </p:spTree>
    <p:extLst>
      <p:ext uri="{BB962C8B-B14F-4D97-AF65-F5344CB8AC3E}">
        <p14:creationId xmlns:p14="http://schemas.microsoft.com/office/powerpoint/2010/main" val="35604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400668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Lipo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ESOL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FreeSolv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1.154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1.122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.551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1.114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.830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.913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1.308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.652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.642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.541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1.202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.432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.515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.370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.411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.604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.563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.535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.528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0.777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88ED7B-B9C5-A2D2-7622-199BD578B556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lfax" panose="020B0304000000010002" pitchFamily="34" charset="0"/>
              </a:rPr>
              <a:t>Zhenqin</a:t>
            </a:r>
            <a:r>
              <a:rPr lang="en-US" sz="2000" dirty="0">
                <a:latin typeface="Colfax" panose="020B0304000000010002" pitchFamily="34" charset="0"/>
              </a:rPr>
              <a:t> Wu, Bharath </a:t>
            </a:r>
            <a:r>
              <a:rPr lang="en-US" sz="2000" dirty="0" err="1">
                <a:latin typeface="Colfax" panose="020B0304000000010002" pitchFamily="34" charset="0"/>
              </a:rPr>
              <a:t>Ramsundar</a:t>
            </a:r>
            <a:r>
              <a:rPr lang="en-US" sz="2000" dirty="0">
                <a:latin typeface="Colfax" panose="020B0304000000010002" pitchFamily="34" charset="0"/>
              </a:rPr>
              <a:t>, Evan N Feinberg, Joseph Gomes, Caleb </a:t>
            </a:r>
            <a:r>
              <a:rPr lang="en-US" sz="2000" dirty="0" err="1">
                <a:latin typeface="Colfax" panose="020B0304000000010002" pitchFamily="34" charset="0"/>
              </a:rPr>
              <a:t>Geniesse</a:t>
            </a:r>
            <a:r>
              <a:rPr lang="en-US" sz="2000" dirty="0">
                <a:latin typeface="Colfax" panose="020B0304000000010002" pitchFamily="34" charset="0"/>
              </a:rPr>
              <a:t>, Aneesh S </a:t>
            </a:r>
            <a:r>
              <a:rPr lang="en-US" sz="2000" dirty="0" err="1">
                <a:latin typeface="Colfax" panose="020B0304000000010002" pitchFamily="34" charset="0"/>
              </a:rPr>
              <a:t>Pappu</a:t>
            </a:r>
            <a:r>
              <a:rPr lang="en-US" sz="2000" dirty="0">
                <a:latin typeface="Colfax" panose="020B0304000000010002" pitchFamily="34" charset="0"/>
              </a:rPr>
              <a:t>, Karl </a:t>
            </a:r>
            <a:r>
              <a:rPr lang="en-US" sz="2000" dirty="0" err="1">
                <a:latin typeface="Colfax" panose="020B0304000000010002" pitchFamily="34" charset="0"/>
              </a:rPr>
              <a:t>Leswing</a:t>
            </a:r>
            <a:r>
              <a:rPr lang="en-US" sz="2000" dirty="0">
                <a:latin typeface="Colfax" panose="020B0304000000010002" pitchFamily="34" charset="0"/>
              </a:rPr>
              <a:t>, and Vijay Pande. 2018. </a:t>
            </a:r>
            <a:r>
              <a:rPr lang="en-US" sz="2000" b="1" dirty="0" err="1">
                <a:latin typeface="Colfax" panose="020B0304000000010002" pitchFamily="34" charset="0"/>
              </a:rPr>
              <a:t>MoleculeNet</a:t>
            </a:r>
            <a:r>
              <a:rPr lang="en-US" sz="2000" dirty="0">
                <a:latin typeface="Colfax" panose="020B0304000000010002" pitchFamily="34" charset="0"/>
              </a:rPr>
              <a:t>: a benchmark for molecular machine learning. Chemical science 9, 2 (2018), 513–530.</a:t>
            </a:r>
          </a:p>
        </p:txBody>
      </p:sp>
    </p:spTree>
    <p:extLst>
      <p:ext uri="{BB962C8B-B14F-4D97-AF65-F5344CB8AC3E}">
        <p14:creationId xmlns:p14="http://schemas.microsoft.com/office/powerpoint/2010/main" val="15061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9513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33.0                                                                                                                             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183.5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464.0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53.5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69.4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165.7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420.7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59.1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75.9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190.4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26.4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454.3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53.2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47.0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71.3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180.0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456.3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58.3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505.5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32.7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80.7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182.5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458.8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38.9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51.4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45.4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42.5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68.6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150.9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12.2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382.8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873E8C-73C8-2949-9122-55E63B18625B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lfax" panose="020B0304000000010002" pitchFamily="34" charset="0"/>
              </a:rPr>
              <a:t>G</a:t>
            </a:r>
            <a:r>
              <a:rPr lang="en-US" sz="2000" dirty="0">
                <a:latin typeface="Colfax" panose="020B0304000000010002" pitchFamily="34" charset="0"/>
              </a:rPr>
              <a:t>ang</a:t>
            </a:r>
            <a:r>
              <a:rPr lang="zh-CN" altLang="en-US" sz="2000" dirty="0"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latin typeface="Colfax" panose="020B0304000000010002" pitchFamily="34" charset="0"/>
              </a:rPr>
              <a:t>Liu</a:t>
            </a:r>
            <a:r>
              <a:rPr lang="en-US" sz="2000" dirty="0">
                <a:latin typeface="Colfax" panose="020B0304000000010002" pitchFamily="34" charset="0"/>
              </a:rPr>
              <a:t>, Tong Zhao, </a:t>
            </a:r>
            <a:r>
              <a:rPr lang="en-US" sz="2000" dirty="0" err="1">
                <a:latin typeface="Colfax" panose="020B0304000000010002" pitchFamily="34" charset="0"/>
              </a:rPr>
              <a:t>Jiaxin</a:t>
            </a:r>
            <a:r>
              <a:rPr lang="en-US" sz="2000" dirty="0">
                <a:latin typeface="Colfax" panose="020B0304000000010002" pitchFamily="34" charset="0"/>
              </a:rPr>
              <a:t> Xu, </a:t>
            </a:r>
            <a:r>
              <a:rPr lang="en-US" sz="2000" dirty="0" err="1">
                <a:latin typeface="Colfax" panose="020B0304000000010002" pitchFamily="34" charset="0"/>
              </a:rPr>
              <a:t>Tengfei</a:t>
            </a:r>
            <a:r>
              <a:rPr lang="en-US" sz="2000" dirty="0">
                <a:latin typeface="Colfax" panose="020B0304000000010002" pitchFamily="34" charset="0"/>
              </a:rPr>
              <a:t> Luo, and Meng Jiang. "Graph rationalization with environment-based augmentations." In Proceedings of the 28th ACM </a:t>
            </a:r>
            <a:r>
              <a:rPr lang="en-US" sz="2000" b="1" dirty="0">
                <a:latin typeface="Colfax" panose="020B0304000000010002" pitchFamily="34" charset="0"/>
              </a:rPr>
              <a:t>SIGKDD</a:t>
            </a:r>
            <a:r>
              <a:rPr lang="en-US" sz="2000" dirty="0">
                <a:latin typeface="Colfax" panose="020B0304000000010002" pitchFamily="34" charset="0"/>
              </a:rPr>
              <a:t> Conference on Knowledge Discovery and Data Mining, pp. 1069-1078. 2022.</a:t>
            </a:r>
          </a:p>
        </p:txBody>
      </p:sp>
    </p:spTree>
    <p:extLst>
      <p:ext uri="{BB962C8B-B14F-4D97-AF65-F5344CB8AC3E}">
        <p14:creationId xmlns:p14="http://schemas.microsoft.com/office/powerpoint/2010/main" val="18361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Ablation Study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003582"/>
                  </p:ext>
                </p:extLst>
              </p:nvPr>
            </p:nvGraphicFramePr>
            <p:xfrm>
              <a:off x="288757" y="1670822"/>
              <a:ext cx="15734296" cy="28867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0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00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0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0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0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7003582"/>
                  </p:ext>
                </p:extLst>
              </p:nvPr>
            </p:nvGraphicFramePr>
            <p:xfrm>
              <a:off x="288757" y="1670822"/>
              <a:ext cx="15734296" cy="288677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80556" r="-617919" b="-3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80556" r="-617919" b="-2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80556" r="-617919" b="-1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7226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03509" r="-617919" b="-35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57D7E5A6-FC7F-87DE-ABF3-88AEB59E454D}"/>
              </a:ext>
            </a:extLst>
          </p:cNvPr>
          <p:cNvSpPr txBox="1">
            <a:spLocks/>
          </p:cNvSpPr>
          <p:nvPr/>
        </p:nvSpPr>
        <p:spPr bwMode="auto">
          <a:xfrm>
            <a:off x="812270" y="5138201"/>
            <a:ext cx="14631460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4000" dirty="0"/>
              <a:t>Take Away from this Work</a:t>
            </a:r>
            <a:endParaRPr lang="en-US" sz="40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585BEDA-8FB7-6E45-CAB6-14B0DB4D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0" y="6047031"/>
            <a:ext cx="14771147" cy="2886774"/>
          </a:xfrm>
        </p:spPr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few-shot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regions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challenging.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further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alleviates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imbalance,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suffers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lack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confidence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minor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labels.</a:t>
            </a:r>
          </a:p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4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6160490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19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Data-Centric Learning from Unlabeled Graphs with Diffusion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 Tenth International Workshop on Deep Learning on Graphs at</a:t>
            </a:r>
            <a:r>
              <a:rPr lang="zh-CN" altLang="en-US" sz="3200" dirty="0"/>
              <a:t> </a:t>
            </a:r>
            <a:r>
              <a:rPr lang="en-US" altLang="zh-CN" sz="3200" dirty="0"/>
              <a:t>KDD</a:t>
            </a:r>
            <a:r>
              <a:rPr lang="zh-CN" altLang="en-US" sz="3200" dirty="0"/>
              <a:t> </a:t>
            </a:r>
            <a:r>
              <a:rPr lang="en-US" sz="3200" dirty="0"/>
              <a:t>202</a:t>
            </a:r>
            <a:r>
              <a:rPr lang="en-US" altLang="zh-CN" sz="3200" dirty="0"/>
              <a:t>3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altLang="zh-CN" sz="3200" dirty="0">
                <a:solidFill>
                  <a:schemeClr val="tx1"/>
                </a:solidFill>
              </a:rPr>
              <a:t>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2600"/>
                </a:solidFill>
                <a:latin typeface="Colfax" panose="020B0304000000010002" pitchFamily="34" charset="0"/>
              </a:rPr>
              <a:t>1991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432FF"/>
                </a:solidFill>
                <a:latin typeface="Colfax" panose="020B0304000000010002" pitchFamily="34" charset="0"/>
              </a:rPr>
              <a:t>2008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954C-4494-CFAA-7E28-644736A171C8}"/>
              </a:ext>
            </a:extLst>
          </p:cNvPr>
          <p:cNvSpPr txBox="1"/>
          <p:nvPr/>
        </p:nvSpPr>
        <p:spPr>
          <a:xfrm>
            <a:off x="8626839" y="7856630"/>
            <a:ext cx="6962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Claisen thermally rearranged polymers.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 e1501859.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846CC-02DB-3962-4A66-FB1E601368CC}"/>
              </a:ext>
            </a:extLst>
          </p:cNvPr>
          <p:cNvGrpSpPr/>
          <p:nvPr/>
        </p:nvGrpSpPr>
        <p:grpSpPr>
          <a:xfrm>
            <a:off x="3858357" y="1048559"/>
            <a:ext cx="4754598" cy="2429160"/>
            <a:chOff x="3858357" y="1048559"/>
            <a:chExt cx="4754598" cy="2429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DDAB81-D58E-2831-BB16-3226E026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357" y="1048559"/>
              <a:ext cx="3228064" cy="704088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ACF108-2F63-2ECB-CC9D-BC69F89F09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44" y="1753849"/>
              <a:ext cx="689548" cy="1573967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1208B4-766C-1C24-8E5D-DF2481DAF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160" y="3057995"/>
              <a:ext cx="359764" cy="419724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B4B4-2FD4-D24C-2666-8BD55E28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9439" y="2323684"/>
              <a:ext cx="3163516" cy="704330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84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“knowledge”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many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unlabeled</a:t>
            </a:r>
            <a:r>
              <a:rPr lang="zh-CN" altLang="en-US" dirty="0">
                <a:solidFill>
                  <a:srgbClr val="FF2600"/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graphs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property/task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9246008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assumed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property-labeled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subset.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But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might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even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have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(i.e.,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actual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value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=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n/a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).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problem,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broadly: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Assume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.”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Existing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parameters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”: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Transfer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2050" name="Picture 2" descr="Qmed+ Medical Device Suppliers">
            <a:extLst>
              <a:ext uri="{FF2B5EF4-FFF2-40B4-BE49-F238E27FC236}">
                <a16:creationId xmlns:a16="http://schemas.microsoft.com/office/drawing/2014/main" id="{AADF948E-F934-CB33-4E04-DA35296D6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76" y="2589233"/>
            <a:ext cx="5465091" cy="350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E4001-DA7B-4B01-3487-97F917B85A26}"/>
              </a:ext>
            </a:extLst>
          </p:cNvPr>
          <p:cNvSpPr txBox="1"/>
          <p:nvPr/>
        </p:nvSpPr>
        <p:spPr>
          <a:xfrm>
            <a:off x="10270475" y="6208295"/>
            <a:ext cx="5465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(Image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from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Qmed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+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Medical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Device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Supplies)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0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i.e.,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655" y="2250215"/>
            <a:ext cx="10609179" cy="673195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 from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 tasks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could </a:t>
            </a:r>
            <a:r>
              <a:rPr lang="en-US" altLang="zh-CN" sz="2800" i="1" dirty="0">
                <a:solidFill>
                  <a:srgbClr val="FF2600"/>
                </a:solidFill>
              </a:rPr>
              <a:t>not be aligned or even conflicting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with 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predictions.</a:t>
            </a: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 initialization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 </a:t>
            </a:r>
            <a:r>
              <a:rPr lang="en-US" altLang="zh-CN" sz="2800" i="1" dirty="0">
                <a:solidFill>
                  <a:srgbClr val="FF2600"/>
                </a:solidFill>
              </a:rPr>
              <a:t>hardly interpret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how unlabeled graphs were able to improve the 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86134-A867-08CB-B6A2-D489985F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6" y="2124169"/>
            <a:ext cx="4817327" cy="68580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8F30B3F-4AE5-F9B6-F827-33D96889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68924"/>
              </p:ext>
            </p:extLst>
          </p:nvPr>
        </p:nvGraphicFramePr>
        <p:xfrm>
          <a:off x="6027955" y="3370701"/>
          <a:ext cx="891988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338286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Context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(Reconstruction)</a:t>
                      </a:r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Prevalent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Maziarka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2020;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Zhang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2021)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3382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zh-CN" altLang="en-US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Permeability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(Liu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2022)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D8A79-3D6B-45EC-3CE0-492336E1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57966"/>
              </p:ext>
            </p:extLst>
          </p:nvPr>
        </p:nvGraphicFramePr>
        <p:xfrm>
          <a:off x="6027955" y="5079931"/>
          <a:ext cx="891988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202972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Contrastive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learning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(Original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graph,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Perturbed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69010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(No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universal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Bioisosteric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replacement: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Maintain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biological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properties</a:t>
                      </a:r>
                    </a:p>
                    <a:p>
                      <a:pPr marL="342900" marR="0" lvl="0" indent="-3429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Reduce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toxicity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(Brown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2014)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8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187" y="427044"/>
            <a:ext cx="5328495" cy="512064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-Centric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endParaRPr lang="en-US" sz="2800" dirty="0">
              <a:solidFill>
                <a:srgbClr val="FF26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8A380F95-E882-D0E5-7726-97CF91E7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4434" y="1572968"/>
            <a:ext cx="4572000" cy="6508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0C2069C-A5B0-F822-81C7-E85705D23756}"/>
              </a:ext>
            </a:extLst>
          </p:cNvPr>
          <p:cNvGrpSpPr/>
          <p:nvPr/>
        </p:nvGrpSpPr>
        <p:grpSpPr>
          <a:xfrm>
            <a:off x="5036434" y="171012"/>
            <a:ext cx="10230926" cy="8811157"/>
            <a:chOff x="5036434" y="171012"/>
            <a:chExt cx="10230926" cy="8811157"/>
          </a:xfrm>
        </p:grpSpPr>
        <p:pic>
          <p:nvPicPr>
            <p:cNvPr id="2053" name="Picture 2052">
              <a:extLst>
                <a:ext uri="{FF2B5EF4-FFF2-40B4-BE49-F238E27FC236}">
                  <a16:creationId xmlns:a16="http://schemas.microsoft.com/office/drawing/2014/main" id="{437FCAF5-C772-8C48-8192-113059A7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8408" y="939108"/>
              <a:ext cx="5462496" cy="77764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5" name="Text Placeholder 1">
              <a:extLst>
                <a:ext uri="{FF2B5EF4-FFF2-40B4-BE49-F238E27FC236}">
                  <a16:creationId xmlns:a16="http://schemas.microsoft.com/office/drawing/2014/main" id="{8420DB7C-8FE7-2F69-3E77-322873FD66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1953" y="171012"/>
              <a:ext cx="6415407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b="1" dirty="0">
                  <a:solidFill>
                    <a:srgbClr val="FF2600"/>
                  </a:solidFill>
                </a:rPr>
                <a:t>Data</a:t>
              </a:r>
              <a:r>
                <a:rPr lang="en-US" altLang="zh-CN" sz="3600" dirty="0">
                  <a:solidFill>
                    <a:srgbClr val="FF2600"/>
                  </a:solidFill>
                </a:rPr>
                <a:t>-Centric</a:t>
              </a:r>
              <a:r>
                <a:rPr lang="zh-CN" altLang="en-US" sz="3600" dirty="0">
                  <a:solidFill>
                    <a:srgbClr val="FF2600"/>
                  </a:solidFill>
                </a:rPr>
                <a:t> </a:t>
              </a:r>
              <a:r>
                <a:rPr lang="en-US" altLang="zh-CN" sz="3600" dirty="0">
                  <a:solidFill>
                    <a:srgbClr val="FF2600"/>
                  </a:solidFill>
                </a:rPr>
                <a:t>Transfer</a:t>
              </a:r>
              <a:endParaRPr lang="en-US" sz="3600" dirty="0">
                <a:solidFill>
                  <a:srgbClr val="FF2600"/>
                </a:solidFill>
              </a:endParaRPr>
            </a:p>
          </p:txBody>
        </p:sp>
        <p:sp>
          <p:nvSpPr>
            <p:cNvPr id="2058" name="Rounded Rectangle 2057">
              <a:extLst>
                <a:ext uri="{FF2B5EF4-FFF2-40B4-BE49-F238E27FC236}">
                  <a16:creationId xmlns:a16="http://schemas.microsoft.com/office/drawing/2014/main" id="{8B609161-E20F-7C37-EFDB-C102A420D7E4}"/>
                </a:ext>
              </a:extLst>
            </p:cNvPr>
            <p:cNvSpPr/>
            <p:nvPr/>
          </p:nvSpPr>
          <p:spPr>
            <a:xfrm>
              <a:off x="8982175" y="805812"/>
              <a:ext cx="6154961" cy="8176357"/>
            </a:xfrm>
            <a:prstGeom prst="roundRect">
              <a:avLst>
                <a:gd name="adj" fmla="val 4985"/>
              </a:avLst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507EFD93-40A8-CDDF-2A67-39ADDA5F8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434" y="805812"/>
              <a:ext cx="4143425" cy="767156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C1FE22B0-872D-684C-AB65-BF201684DCE7}"/>
                </a:ext>
              </a:extLst>
            </p:cNvPr>
            <p:cNvCxnSpPr>
              <a:cxnSpLocks/>
            </p:cNvCxnSpPr>
            <p:nvPr/>
          </p:nvCxnSpPr>
          <p:spPr>
            <a:xfrm>
              <a:off x="5036434" y="8081718"/>
              <a:ext cx="4291974" cy="900451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66F2682-E8FF-FEED-3B17-805D7EC1A3F7}"/>
                </a:ext>
              </a:extLst>
            </p:cNvPr>
            <p:cNvSpPr/>
            <p:nvPr/>
          </p:nvSpPr>
          <p:spPr>
            <a:xfrm>
              <a:off x="5376635" y="1182528"/>
              <a:ext cx="3308500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Adapt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unlabeled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to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target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tasks</a:t>
              </a:r>
              <a:endPara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78093C4-CED9-98E1-3B10-37A8871C2FD1}"/>
                </a:ext>
              </a:extLst>
            </p:cNvPr>
            <p:cNvSpPr/>
            <p:nvPr/>
          </p:nvSpPr>
          <p:spPr>
            <a:xfrm>
              <a:off x="5259215" y="3644627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Interpret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transferred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with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observable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endPara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4306B6C5-662A-9C76-9C5E-4064C4543B09}"/>
                </a:ext>
              </a:extLst>
            </p:cNvPr>
            <p:cNvSpPr/>
            <p:nvPr/>
          </p:nvSpPr>
          <p:spPr>
            <a:xfrm>
              <a:off x="5238743" y="6106726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Expert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can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evaluate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and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control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the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</a:t>
              </a:r>
              <a:endPara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Probabilistic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8DBDFC-F5FE-EE73-08BA-4DBC77C84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4105" y="2318175"/>
            <a:ext cx="12801600" cy="58996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7E984-E0B0-14E2-EB9F-3F5569907E5C}"/>
              </a:ext>
            </a:extLst>
          </p:cNvPr>
          <p:cNvSpPr txBox="1"/>
          <p:nvPr/>
        </p:nvSpPr>
        <p:spPr>
          <a:xfrm>
            <a:off x="2314105" y="4859751"/>
            <a:ext cx="34424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Denoising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45F76-34ED-DFB0-978E-1899E82E363D}"/>
              </a:ext>
            </a:extLst>
          </p:cNvPr>
          <p:cNvSpPr txBox="1"/>
          <p:nvPr/>
        </p:nvSpPr>
        <p:spPr>
          <a:xfrm>
            <a:off x="1647728" y="2125636"/>
            <a:ext cx="477519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Diffusion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9454D7-A5EB-AFF3-E400-B42B7B4AEAEF}"/>
              </a:ext>
            </a:extLst>
          </p:cNvPr>
          <p:cNvGrpSpPr/>
          <p:nvPr/>
        </p:nvGrpSpPr>
        <p:grpSpPr>
          <a:xfrm>
            <a:off x="340659" y="5553696"/>
            <a:ext cx="10736446" cy="3095453"/>
            <a:chOff x="340659" y="5553696"/>
            <a:chExt cx="10736446" cy="3095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/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360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;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;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𝑦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)]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600" dirty="0" err="1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blipFill>
                  <a:blip r:embed="rId3"/>
                  <a:stretch>
                    <a:fillRect l="-921" r="-165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/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augmented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sufficiently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preserves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label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original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𝑦</m:t>
                      </m:r>
                    </m:oMath>
                  </a14:m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110" t="-6944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/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and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only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d>
                        <m:dPr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;</m:t>
                          </m:r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/>
                        </a:rPr>
                        <m:t>≤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;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𝐺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25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∀</m:t>
                      </m:r>
                      <m:acc>
                        <m:accPr>
                          <m:chr m:val="̅"/>
                          <m:ctrlP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where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(;)</m:t>
                      </m:r>
                    </m:oMath>
                  </a14:m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mutual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information.</a:t>
                  </a:r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blipFill>
                  <a:blip r:embed="rId5"/>
                  <a:stretch>
                    <a:fillRect l="-954" t="-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18A4DE-18E8-7F5E-2085-1D0AFCC33BD2}"/>
                </a:ext>
              </a:extLst>
            </p:cNvPr>
            <p:cNvCxnSpPr/>
            <p:nvPr/>
          </p:nvCxnSpPr>
          <p:spPr>
            <a:xfrm>
              <a:off x="5756552" y="6461637"/>
              <a:ext cx="303589" cy="261627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189191-4971-49CB-200C-A3FE7C59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0024" y="7263169"/>
              <a:ext cx="233082" cy="483635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0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D1E38-B27C-AF18-6989-6539010D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901656"/>
            <a:ext cx="14630400" cy="734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779059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/>
          <p:nvPr/>
        </p:nvCxnSpPr>
        <p:spPr>
          <a:xfrm flipH="1">
            <a:off x="14540753" y="3640833"/>
            <a:ext cx="574952" cy="12180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C615B-CA64-0E63-9060-ACB1B68E050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2796834" y="3209946"/>
            <a:ext cx="2018837" cy="734525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93058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22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50A11-0790-3E86-8C30-B8C11BC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1112408"/>
            <a:ext cx="14630400" cy="6274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348172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>
            <a:cxnSpLocks/>
          </p:cNvCxnSpPr>
          <p:nvPr/>
        </p:nvCxnSpPr>
        <p:spPr>
          <a:xfrm flipH="1">
            <a:off x="14483144" y="3209946"/>
            <a:ext cx="584750" cy="3036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069976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15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8690196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fragile: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perform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benefit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Because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extract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needed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adapts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implemented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optimized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minimal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sufficiency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principle,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guide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de-noising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process.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39D2A-37CF-BD6C-A1AF-70316AC3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10" y="2143517"/>
            <a:ext cx="4572000" cy="65087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4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030550" y="1954122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082555" y="1879678"/>
            <a:ext cx="988127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Training sets of ~500 examples are too limited.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Graph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Rationalization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Environment-based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Augmentations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(KDD’22)</a:t>
            </a:r>
          </a:p>
          <a:p>
            <a:endParaRPr lang="en-US" altLang="zh-CN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Label-anchored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(KDD’23)</a:t>
            </a:r>
          </a:p>
          <a:p>
            <a:endParaRPr lang="en-US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Data-centric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Transfer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with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Diffusion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Model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(DLG’23)</a:t>
            </a:r>
            <a:endParaRPr lang="en-US" sz="3200" dirty="0">
              <a:solidFill>
                <a:srgbClr val="0432FF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146085" y="2029807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7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15F40-FF9C-D2B6-636F-DEDC476FD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8390" y="5786805"/>
            <a:ext cx="2882902" cy="269440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A6C39-1B36-F61B-F675-0E93419F1274}"/>
              </a:ext>
            </a:extLst>
          </p:cNvPr>
          <p:cNvSpPr txBox="1"/>
          <p:nvPr/>
        </p:nvSpPr>
        <p:spPr>
          <a:xfrm>
            <a:off x="9118806" y="7881044"/>
            <a:ext cx="3695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…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</a:t>
            </a: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e1501859.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32A54F-45F3-5860-6D63-3F6719A357D4}"/>
              </a:ext>
            </a:extLst>
          </p:cNvPr>
          <p:cNvSpPr txBox="1"/>
          <p:nvPr/>
        </p:nvSpPr>
        <p:spPr>
          <a:xfrm>
            <a:off x="8665046" y="5340044"/>
            <a:ext cx="4364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Over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1.2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million</a:t>
            </a:r>
          </a:p>
          <a:p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   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unlabeled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Six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gases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endParaRPr lang="en-US" altLang="zh-CN" sz="3200" dirty="0"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8" grpId="0" animBg="1"/>
      <p:bldP spid="19" grpId="0" animBg="1"/>
      <p:bldP spid="55" grpId="0"/>
      <p:bldP spid="57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16246-831D-9CC0-C219-CD1DAF1F5FCA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defPPr>
              <a:defRPr lang="en-US"/>
            </a:defPPr>
            <a:lvl1pPr algn="r" defTabSz="725552" rtl="0" fontAlgn="auto">
              <a:spcBef>
                <a:spcPts val="0"/>
              </a:spcBef>
              <a:spcAft>
                <a:spcPts val="0"/>
              </a:spcAft>
              <a:defRPr sz="2600" kern="12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7981D4-0186-B645-92FA-DC20677A32F2}"/>
              </a:ext>
            </a:extLst>
          </p:cNvPr>
          <p:cNvSpPr/>
          <p:nvPr/>
        </p:nvSpPr>
        <p:spPr>
          <a:xfrm>
            <a:off x="8690797" y="213528"/>
            <a:ext cx="7336995" cy="8808377"/>
          </a:xfrm>
          <a:prstGeom prst="roundRect">
            <a:avLst>
              <a:gd name="adj" fmla="val 365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4652E-0E6A-1378-5F71-DCD998D6897F}"/>
              </a:ext>
            </a:extLst>
          </p:cNvPr>
          <p:cNvSpPr txBox="1"/>
          <p:nvPr/>
        </p:nvSpPr>
        <p:spPr>
          <a:xfrm>
            <a:off x="9763912" y="369066"/>
            <a:ext cx="5450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Augmentation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4A728-ECC7-E77B-D219-A32712AC43BD}"/>
              </a:ext>
            </a:extLst>
          </p:cNvPr>
          <p:cNvGrpSpPr>
            <a:grpSpLocks noChangeAspect="1"/>
          </p:cNvGrpSpPr>
          <p:nvPr/>
        </p:nvGrpSpPr>
        <p:grpSpPr>
          <a:xfrm>
            <a:off x="12201579" y="2922742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20513" r="-15385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D6B2E06-4CC5-71E3-8D98-B2158BF718BB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2857" r="-22857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FE1EAB-3213-89C2-1DCB-5A9CBD43B95E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05CCED1-3108-45E7-28E0-5F14FB821E6E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5ED585-784E-1C79-EACA-69EDC520DB29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7FFEF27-79E0-E3CB-B75E-2E591D148D21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D7E0925-CFA8-F1C9-0D38-04DD1C331755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2A90A6-7AC6-48B6-1FBB-6ABC69EDBA28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2ABBFF-7D97-795A-6983-C892928C8583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15094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174D47-BA00-1342-941A-C5C68EFA2E9F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2000" r="-204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5E67FBA-E277-4254-B511-600F7C2D69B1}"/>
                </a:ext>
              </a:extLst>
            </p:cNvPr>
            <p:cNvCxnSpPr>
              <a:cxnSpLocks/>
              <a:stCxn id="10" idx="3"/>
              <a:endCxn id="46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20433A-D947-12DC-7404-CD3160728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70B7A6-FA85-3F57-6692-99BBF64C9B6C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D21111A-02B8-9B6B-755D-6C36051085BC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913110-B047-E499-D850-085F1B3756FC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895B0C0-B582-6B75-4822-26737388B901}"/>
                </a:ext>
              </a:extLst>
            </p:cNvPr>
            <p:cNvCxnSpPr>
              <a:cxnSpLocks/>
              <a:stCxn id="52" idx="2"/>
              <a:endCxn id="15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6E8FE9-3A06-F5FA-7206-23D46654C6FD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55A32B-D1BB-F74E-1275-4C9C45B4876C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CD218D2-AD20-E067-D5DA-8680704F4D88}"/>
              </a:ext>
            </a:extLst>
          </p:cNvPr>
          <p:cNvSpPr txBox="1"/>
          <p:nvPr/>
        </p:nvSpPr>
        <p:spPr>
          <a:xfrm>
            <a:off x="8866315" y="3786719"/>
            <a:ext cx="3533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representation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learning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(via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GNNs)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E240F3-FEB1-4F97-DB05-E221CF2C4A75}"/>
              </a:ext>
            </a:extLst>
          </p:cNvPr>
          <p:cNvSpPr txBox="1"/>
          <p:nvPr/>
        </p:nvSpPr>
        <p:spPr>
          <a:xfrm>
            <a:off x="8974742" y="5547051"/>
            <a:ext cx="3533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Regression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function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786A3EC-C943-E522-7326-FBE9BCE64522}"/>
              </a:ext>
            </a:extLst>
          </p:cNvPr>
          <p:cNvCxnSpPr>
            <a:endCxn id="24" idx="1"/>
          </p:cNvCxnSpPr>
          <p:nvPr/>
        </p:nvCxnSpPr>
        <p:spPr>
          <a:xfrm>
            <a:off x="12154620" y="4157597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7A906C-AC95-4F7C-EB9E-19A8559F9D05}"/>
              </a:ext>
            </a:extLst>
          </p:cNvPr>
          <p:cNvCxnSpPr/>
          <p:nvPr/>
        </p:nvCxnSpPr>
        <p:spPr>
          <a:xfrm>
            <a:off x="12110747" y="5780468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FE6421E-2263-D336-7A25-C7175873976E}"/>
              </a:ext>
            </a:extLst>
          </p:cNvPr>
          <p:cNvSpPr txBox="1"/>
          <p:nvPr/>
        </p:nvSpPr>
        <p:spPr>
          <a:xfrm>
            <a:off x="8832769" y="1052715"/>
            <a:ext cx="7053050" cy="181588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Techniques used to </a:t>
            </a:r>
            <a:r>
              <a:rPr lang="en-US" altLang="zh-CN" sz="2800" b="1" dirty="0">
                <a:solidFill>
                  <a:schemeClr val="accent1"/>
                </a:solidFill>
                <a:latin typeface="Colfax" panose="020B0304000000010002" pitchFamily="34" charset="0"/>
              </a:rPr>
              <a:t>increase the amount of data</a:t>
            </a:r>
            <a:r>
              <a:rPr lang="en-US" altLang="zh-CN" sz="2800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by adding slightly modified copies of existing data or newly created synthetic data from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1420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2308027"/>
            <a:ext cx="8584935" cy="138857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shington, D.C. - Wikipedia">
            <a:extLst>
              <a:ext uri="{FF2B5EF4-FFF2-40B4-BE49-F238E27FC236}">
                <a16:creationId xmlns:a16="http://schemas.microsoft.com/office/drawing/2014/main" id="{071FE31F-BA3A-69E1-4B0B-318FEAC4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1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Rationalization</a:t>
            </a:r>
            <a:br>
              <a:rPr lang="en-US" sz="5400" dirty="0"/>
            </a:br>
            <a:r>
              <a:rPr lang="en-US" sz="5400" dirty="0"/>
              <a:t>with Environment-based Augmentations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sz="3200" dirty="0" err="1">
                <a:solidFill>
                  <a:schemeClr val="tx1"/>
                </a:solidFill>
              </a:rPr>
              <a:t>Jiaxin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Washington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D.C.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is defined as a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subset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of input features that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best explains or supports the prediction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machine learning models.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 identification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 generalizability and interpretability of machine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 language 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Rationale?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7C306-A616-E40B-5B65-3054EC070EC0}"/>
              </a:ext>
            </a:extLst>
          </p:cNvPr>
          <p:cNvGrpSpPr/>
          <p:nvPr/>
        </p:nvGrpSpPr>
        <p:grpSpPr>
          <a:xfrm>
            <a:off x="1123625" y="4788048"/>
            <a:ext cx="13024647" cy="3556508"/>
            <a:chOff x="1123625" y="4788048"/>
            <a:chExt cx="13024647" cy="3556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E90CE-54F3-DBD1-AE79-7F4F7AEB803A}"/>
                </a:ext>
              </a:extLst>
            </p:cNvPr>
            <p:cNvSpPr txBox="1"/>
            <p:nvPr/>
          </p:nvSpPr>
          <p:spPr>
            <a:xfrm>
              <a:off x="1123626" y="4788048"/>
              <a:ext cx="10608589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thru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waited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food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arrived,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ECE86-C6BA-8B1D-4BF9-CC57D342DEE4}"/>
                </a:ext>
              </a:extLst>
            </p:cNvPr>
            <p:cNvSpPr txBox="1"/>
            <p:nvPr/>
          </p:nvSpPr>
          <p:spPr>
            <a:xfrm>
              <a:off x="1123627" y="7148504"/>
              <a:ext cx="700437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French toast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47D6EA-934A-C32E-FF2A-D4B5224C6B34}"/>
                </a:ext>
              </a:extLst>
            </p:cNvPr>
            <p:cNvSpPr txBox="1"/>
            <p:nvPr/>
          </p:nvSpPr>
          <p:spPr>
            <a:xfrm>
              <a:off x="1123625" y="5897440"/>
              <a:ext cx="1060859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I’ve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burgers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B0352-76A5-55D2-71D8-30F8762EFC1D}"/>
                </a:ext>
              </a:extLst>
            </p:cNvPr>
            <p:cNvSpPr txBox="1"/>
            <p:nvPr/>
          </p:nvSpPr>
          <p:spPr>
            <a:xfrm>
              <a:off x="1123625" y="7805947"/>
              <a:ext cx="7892359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Chocolate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picture.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2BD0A6-0750-35E4-6121-BAF54EBD241D}"/>
                </a:ext>
              </a:extLst>
            </p:cNvPr>
            <p:cNvSpPr txBox="1"/>
            <p:nvPr/>
          </p:nvSpPr>
          <p:spPr>
            <a:xfrm>
              <a:off x="12186884" y="517912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7F21F8-0A2D-ECBA-C6CA-4FBAD6991CBF}"/>
                </a:ext>
              </a:extLst>
            </p:cNvPr>
            <p:cNvSpPr txBox="1"/>
            <p:nvPr/>
          </p:nvSpPr>
          <p:spPr>
            <a:xfrm>
              <a:off x="9503095" y="7792466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C7CD04-1EBA-CD0F-2717-76B105FE53C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138" y="5502722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379B84-32C0-0614-F2EE-D1CDCC197D9A}"/>
                </a:ext>
              </a:extLst>
            </p:cNvPr>
            <p:cNvCxnSpPr>
              <a:cxnSpLocks/>
            </p:cNvCxnSpPr>
            <p:nvPr/>
          </p:nvCxnSpPr>
          <p:spPr>
            <a:xfrm>
              <a:off x="8824349" y="8082946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762448" y="7123658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083702" y="7414138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437295" y="5842867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49" y="6166469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87987E-800A-014A-076E-9EB6898765E5}"/>
              </a:ext>
            </a:extLst>
          </p:cNvPr>
          <p:cNvSpPr txBox="1"/>
          <p:nvPr/>
        </p:nvSpPr>
        <p:spPr>
          <a:xfrm>
            <a:off x="1123625" y="8558408"/>
            <a:ext cx="9900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lfax" panose="020B0304000000010002" pitchFamily="34" charset="0"/>
              </a:rPr>
              <a:t>Chang, et al. "Invariant rationalization." ICML, 2020.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9BDBB4-BBF9-169C-AF2D-1F8921745713}"/>
              </a:ext>
            </a:extLst>
          </p:cNvPr>
          <p:cNvGrpSpPr/>
          <p:nvPr/>
        </p:nvGrpSpPr>
        <p:grpSpPr>
          <a:xfrm>
            <a:off x="2761309" y="6362728"/>
            <a:ext cx="8012931" cy="664415"/>
            <a:chOff x="2761309" y="6362728"/>
            <a:chExt cx="8012931" cy="6644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539049" y="647283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467432" y="6488534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716952" y="6366087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761309" y="6362728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0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is defined as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of a molecule/polymer graph that best explains or supports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rationalization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separates a graph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into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and an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environment subgraph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272C97-9998-48A4-3C98-BA06823EF082}"/>
              </a:ext>
            </a:extLst>
          </p:cNvPr>
          <p:cNvGrpSpPr/>
          <p:nvPr/>
        </p:nvGrpSpPr>
        <p:grpSpPr>
          <a:xfrm>
            <a:off x="554201" y="4924886"/>
            <a:ext cx="15409633" cy="3932406"/>
            <a:chOff x="554201" y="4924886"/>
            <a:chExt cx="15409633" cy="39324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A5FE5-8797-864A-F2BB-2A82F91E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01" y="5609628"/>
              <a:ext cx="4381500" cy="2222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BAAEE0-E523-CC8F-9267-1431B79B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8057" y="5366705"/>
              <a:ext cx="1892300" cy="1295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61BE07-A8BA-27F7-D9B8-632CCD74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8057" y="7015792"/>
              <a:ext cx="34163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/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Rationale-Environment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Separator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𝑒𝑝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blipFill>
                  <a:blip r:embed="rId6"/>
                  <a:stretch>
                    <a:fillRect l="-3058" t="-6098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AF2A00-7B9B-8C11-3646-10AC7C0F3498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4935701" y="6014405"/>
              <a:ext cx="3552356" cy="706473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3B5B898-279E-7B75-E38E-BB9EBD1531C0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4935701" y="6720878"/>
              <a:ext cx="3552356" cy="1215664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/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Graph</a:t>
                  </a:r>
                  <a:r>
                    <a:rPr lang="en-US" altLang="zh-CN" sz="28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273" t="-17073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/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Rationale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blipFill>
                  <a:blip r:embed="rId8"/>
                  <a:stretch>
                    <a:fillRect t="-9302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/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Environment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blipFill>
                  <a:blip r:embed="rId9"/>
                  <a:stretch>
                    <a:fillRect l="-932" t="-930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54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21652</TotalTime>
  <Words>3342</Words>
  <Application>Microsoft Macintosh PowerPoint</Application>
  <PresentationFormat>Custom</PresentationFormat>
  <Paragraphs>998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Avenir Medium</vt:lpstr>
      <vt:lpstr>Calibri</vt:lpstr>
      <vt:lpstr>Cambria Math</vt:lpstr>
      <vt:lpstr>Colfax</vt:lpstr>
      <vt:lpstr>Courier New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Augmentation for Graph Regression</vt:lpstr>
      <vt:lpstr>Graph Rationalization with Environment-based Augmentations</vt:lpstr>
      <vt:lpstr>What is Rationale?</vt:lpstr>
      <vt:lpstr>Graph Rationalization</vt:lpstr>
      <vt:lpstr>How Rationalization Helps Prediction?</vt:lpstr>
      <vt:lpstr>GREA: Graph Rationale/Environment-based Augmentation</vt:lpstr>
      <vt:lpstr>Implementation: Augmentation in Latent Space</vt:lpstr>
      <vt:lpstr>Experiments: Polymer Property Prediction (Regression)</vt:lpstr>
      <vt:lpstr>Experiments: Molecule Property Prediction (Classification)</vt:lpstr>
      <vt:lpstr>Insights on Graph Rationalization</vt:lpstr>
      <vt:lpstr>Data Augmentation for Graph Regression</vt:lpstr>
      <vt:lpstr>Semi-Supervised Graph Imbalanced Regression</vt:lpstr>
      <vt:lpstr>Imbalanced Label Distribution</vt:lpstr>
      <vt:lpstr>Step 1: Self-Training for Imbalanced Learning</vt:lpstr>
      <vt:lpstr>Step 1: Self-Training for Imbalanced Learning</vt:lpstr>
      <vt:lpstr>Step 2: Label-Anchored Augmentation for Balancing</vt:lpstr>
      <vt:lpstr>Step 2: Label-Anchored Augmentation for Balancing</vt:lpstr>
      <vt:lpstr>Framework &amp; Optimization</vt:lpstr>
      <vt:lpstr>Experiments: Imbalanced Graph Regression</vt:lpstr>
      <vt:lpstr>Experiments: Molecule Property Prediction</vt:lpstr>
      <vt:lpstr>Experiments: Polymer Property Prediction</vt:lpstr>
      <vt:lpstr>Experiments: Ablation Study</vt:lpstr>
      <vt:lpstr>Data Augmentation for Graph Regression</vt:lpstr>
      <vt:lpstr>Data-Centric Learning from Unlabeled Graphs with Diffusion Model</vt:lpstr>
      <vt:lpstr>Transfer Learning</vt:lpstr>
      <vt:lpstr>Parameter-Centric Transfer</vt:lpstr>
      <vt:lpstr>PowerPoint Presentation</vt:lpstr>
      <vt:lpstr>Data-Centric Transfer</vt:lpstr>
      <vt:lpstr>PowerPoint Presentation</vt:lpstr>
      <vt:lpstr>PowerPoint Presentation</vt:lpstr>
      <vt:lpstr>Insights on Data-Centric Transfer</vt:lpstr>
      <vt:lpstr>Conclusions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2904</cp:revision>
  <cp:lastPrinted>2016-04-21T19:59:33Z</cp:lastPrinted>
  <dcterms:created xsi:type="dcterms:W3CDTF">2013-10-17T20:28:19Z</dcterms:created>
  <dcterms:modified xsi:type="dcterms:W3CDTF">2023-08-09T15:45:54Z</dcterms:modified>
</cp:coreProperties>
</file>